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sldIdLst>
    <p:sldId id="264" r:id="rId2"/>
    <p:sldId id="256" r:id="rId3"/>
    <p:sldId id="257" r:id="rId4"/>
    <p:sldId id="261" r:id="rId5"/>
    <p:sldId id="258" r:id="rId6"/>
    <p:sldId id="260" r:id="rId7"/>
    <p:sldId id="259" r:id="rId8"/>
    <p:sldId id="262" r:id="rId9"/>
    <p:sldId id="26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141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4" Type="http://schemas.openxmlformats.org/officeDocument/2006/relationships/image" Target="../media/image1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4"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FCA1BA-E1F3-47EF-80B7-1B192BCB8348}" type="doc">
      <dgm:prSet loTypeId="urn:microsoft.com/office/officeart/2008/layout/BendingPictureCaption" loCatId="picture" qsTypeId="urn:microsoft.com/office/officeart/2005/8/quickstyle/simple1" qsCatId="simple" csTypeId="urn:microsoft.com/office/officeart/2005/8/colors/accent1_2" csCatId="accent1" phldr="1"/>
      <dgm:spPr/>
      <dgm:t>
        <a:bodyPr/>
        <a:lstStyle/>
        <a:p>
          <a:endParaRPr lang="en-US"/>
        </a:p>
      </dgm:t>
    </dgm:pt>
    <dgm:pt modelId="{8A83AC79-9A40-446B-A401-9F5C57A1C6AD}">
      <dgm:prSet phldrT="[Text]" custT="1"/>
      <dgm:spPr/>
      <dgm:t>
        <a:bodyPr/>
        <a:lstStyle/>
        <a:p>
          <a:pPr rtl="1"/>
          <a:r>
            <a:rPr lang="fa-IR" sz="2000" b="1" i="1" dirty="0" smtClean="0">
              <a:cs typeface="B Nazanin" panose="00000400000000000000" pitchFamily="2" charset="-78"/>
            </a:rPr>
            <a:t>اولین طرح های مردم بومی؛ دریافتی بود که آن ها از طبیعت اطراف خود داشتند.</a:t>
          </a:r>
          <a:endParaRPr lang="en-US" sz="2000" b="1" i="1" dirty="0">
            <a:cs typeface="B Nazanin" panose="00000400000000000000" pitchFamily="2" charset="-78"/>
          </a:endParaRPr>
        </a:p>
      </dgm:t>
    </dgm:pt>
    <dgm:pt modelId="{02F70C15-AA59-480A-BFCE-1917BC25F74B}" type="parTrans" cxnId="{0D3DFD23-6972-4938-97E8-EE2DAD32B88C}">
      <dgm:prSet/>
      <dgm:spPr/>
      <dgm:t>
        <a:bodyPr/>
        <a:lstStyle/>
        <a:p>
          <a:endParaRPr lang="en-US"/>
        </a:p>
      </dgm:t>
    </dgm:pt>
    <dgm:pt modelId="{8810B0B6-C329-4B72-A20D-09F897DC9018}" type="sibTrans" cxnId="{0D3DFD23-6972-4938-97E8-EE2DAD32B88C}">
      <dgm:prSet/>
      <dgm:spPr/>
      <dgm:t>
        <a:bodyPr/>
        <a:lstStyle/>
        <a:p>
          <a:endParaRPr lang="en-US"/>
        </a:p>
      </dgm:t>
    </dgm:pt>
    <dgm:pt modelId="{0FE1C30C-619F-404F-80B5-9BE282ABF891}">
      <dgm:prSet phldrT="[Text]" custT="1"/>
      <dgm:spPr/>
      <dgm:t>
        <a:bodyPr/>
        <a:lstStyle/>
        <a:p>
          <a:pPr rtl="1"/>
          <a:r>
            <a:rPr lang="fa-IR" sz="2000" b="1" dirty="0" smtClean="0">
              <a:cs typeface="B Nazanin" panose="00000400000000000000" pitchFamily="2" charset="-78"/>
            </a:rPr>
            <a:t>خطوط افقی و عمودی که با رنگ قرمز روی سفال نقش می‌شدند.</a:t>
          </a:r>
          <a:endParaRPr lang="en-US" sz="2000" b="1" dirty="0">
            <a:cs typeface="B Nazanin" panose="00000400000000000000" pitchFamily="2" charset="-78"/>
          </a:endParaRPr>
        </a:p>
      </dgm:t>
    </dgm:pt>
    <dgm:pt modelId="{D1C89432-EA9B-4815-9527-1CBF551A80CC}" type="parTrans" cxnId="{53460F70-0114-4D60-81EC-ABC36C3E265F}">
      <dgm:prSet/>
      <dgm:spPr/>
      <dgm:t>
        <a:bodyPr/>
        <a:lstStyle/>
        <a:p>
          <a:endParaRPr lang="en-US"/>
        </a:p>
      </dgm:t>
    </dgm:pt>
    <dgm:pt modelId="{20802F35-8159-44AA-9AA1-663629995DA1}" type="sibTrans" cxnId="{53460F70-0114-4D60-81EC-ABC36C3E265F}">
      <dgm:prSet/>
      <dgm:spPr/>
      <dgm:t>
        <a:bodyPr/>
        <a:lstStyle/>
        <a:p>
          <a:endParaRPr lang="en-US"/>
        </a:p>
      </dgm:t>
    </dgm:pt>
    <dgm:pt modelId="{AA40ED27-20A5-4CCD-882D-C4ABFE968C3A}">
      <dgm:prSet custT="1"/>
      <dgm:spPr/>
      <dgm:t>
        <a:bodyPr/>
        <a:lstStyle/>
        <a:p>
          <a:pPr rtl="1"/>
          <a:r>
            <a:rPr lang="fa-IR" sz="2000" b="1" dirty="0" smtClean="0">
              <a:cs typeface="B Nazanin" panose="00000400000000000000" pitchFamily="2" charset="-78"/>
            </a:rPr>
            <a:t>با گسترش ارتباطات با </a:t>
          </a:r>
          <a:r>
            <a:rPr lang="fa-IR" sz="2000" b="1" dirty="0" smtClean="0">
              <a:cs typeface="B Nazanin" panose="00000400000000000000" pitchFamily="2" charset="-78"/>
            </a:rPr>
            <a:t>بین‌النهرین با </a:t>
          </a:r>
          <a:r>
            <a:rPr lang="fa-IR" sz="2000" b="1" dirty="0" smtClean="0">
              <a:cs typeface="B Nazanin" panose="00000400000000000000" pitchFamily="2" charset="-78"/>
            </a:rPr>
            <a:t>تکامل فرم های سفال گری، رنگرزی مواجه </a:t>
          </a:r>
          <a:r>
            <a:rPr lang="fa-IR" sz="2000" b="1" dirty="0" smtClean="0">
              <a:cs typeface="B Nazanin" panose="00000400000000000000" pitchFamily="2" charset="-78"/>
            </a:rPr>
            <a:t>هستیم.</a:t>
          </a:r>
          <a:endParaRPr lang="en-US" sz="2000" b="1" dirty="0">
            <a:cs typeface="B Nazanin" panose="00000400000000000000" pitchFamily="2" charset="-78"/>
          </a:endParaRPr>
        </a:p>
      </dgm:t>
    </dgm:pt>
    <dgm:pt modelId="{EBAB1AC0-4956-4EF9-8AA3-A3CB205A6523}" type="parTrans" cxnId="{356A948D-A46F-4CBF-81DB-F2A5B0ADF79E}">
      <dgm:prSet/>
      <dgm:spPr/>
      <dgm:t>
        <a:bodyPr/>
        <a:lstStyle/>
        <a:p>
          <a:endParaRPr lang="en-US"/>
        </a:p>
      </dgm:t>
    </dgm:pt>
    <dgm:pt modelId="{D9C94CD9-B967-4D49-8B35-F49A92E5DF5C}" type="sibTrans" cxnId="{356A948D-A46F-4CBF-81DB-F2A5B0ADF79E}">
      <dgm:prSet/>
      <dgm:spPr/>
      <dgm:t>
        <a:bodyPr/>
        <a:lstStyle/>
        <a:p>
          <a:endParaRPr lang="en-US"/>
        </a:p>
      </dgm:t>
    </dgm:pt>
    <dgm:pt modelId="{F1FFD4DB-32B8-4D9F-B4B7-5B57C77DCEF5}">
      <dgm:prSet custT="1"/>
      <dgm:spPr/>
      <dgm:t>
        <a:bodyPr/>
        <a:lstStyle/>
        <a:p>
          <a:pPr rtl="1"/>
          <a:r>
            <a:rPr lang="fa-IR" sz="2000" b="1" dirty="0" smtClean="0">
              <a:cs typeface="B Nazanin" panose="00000400000000000000" pitchFamily="2" charset="-78"/>
            </a:rPr>
            <a:t>خط پرتو عیلامی، که در تمدن های ابتدایی فلات ایران کشف شده است.</a:t>
          </a:r>
          <a:endParaRPr lang="en-US" sz="2000" b="1" dirty="0">
            <a:cs typeface="B Nazanin" panose="00000400000000000000" pitchFamily="2" charset="-78"/>
          </a:endParaRPr>
        </a:p>
      </dgm:t>
    </dgm:pt>
    <dgm:pt modelId="{E3393CB1-77C6-4F59-9C15-00E29736B867}" type="parTrans" cxnId="{86DAF73F-A6BF-4D0E-A6BF-EEB784C8CA34}">
      <dgm:prSet/>
      <dgm:spPr/>
      <dgm:t>
        <a:bodyPr/>
        <a:lstStyle/>
        <a:p>
          <a:endParaRPr lang="en-US"/>
        </a:p>
      </dgm:t>
    </dgm:pt>
    <dgm:pt modelId="{50EE0251-D351-49AC-9610-380061DCF2BC}" type="sibTrans" cxnId="{86DAF73F-A6BF-4D0E-A6BF-EEB784C8CA34}">
      <dgm:prSet/>
      <dgm:spPr/>
      <dgm:t>
        <a:bodyPr/>
        <a:lstStyle/>
        <a:p>
          <a:endParaRPr lang="en-US"/>
        </a:p>
      </dgm:t>
    </dgm:pt>
    <dgm:pt modelId="{A48AFB5F-0F4F-4B61-9743-2C4DFEAD8815}" type="pres">
      <dgm:prSet presAssocID="{58FCA1BA-E1F3-47EF-80B7-1B192BCB8348}" presName="diagram" presStyleCnt="0">
        <dgm:presLayoutVars>
          <dgm:dir/>
        </dgm:presLayoutVars>
      </dgm:prSet>
      <dgm:spPr/>
      <dgm:t>
        <a:bodyPr/>
        <a:lstStyle/>
        <a:p>
          <a:endParaRPr lang="en-US"/>
        </a:p>
      </dgm:t>
    </dgm:pt>
    <dgm:pt modelId="{C8417C84-1D8A-46D0-ABC6-5B9706FB64DA}" type="pres">
      <dgm:prSet presAssocID="{8A83AC79-9A40-446B-A401-9F5C57A1C6AD}" presName="composite" presStyleCnt="0"/>
      <dgm:spPr/>
    </dgm:pt>
    <dgm:pt modelId="{6707BF21-C11E-4EF5-89BC-C6C745A8BAD9}" type="pres">
      <dgm:prSet presAssocID="{8A83AC79-9A40-446B-A401-9F5C57A1C6AD}" presName="Image" presStyleLbl="bgShp" presStyleIdx="0" presStyleCnt="4"/>
      <dgm:spPr>
        <a:blipFill rotWithShape="1">
          <a:blip xmlns:r="http://schemas.openxmlformats.org/officeDocument/2006/relationships" r:embed="rId1"/>
          <a:stretch>
            <a:fillRect/>
          </a:stretch>
        </a:blipFill>
      </dgm:spPr>
    </dgm:pt>
    <dgm:pt modelId="{CEBA0A3A-93E7-4D1A-B137-4C672E883915}" type="pres">
      <dgm:prSet presAssocID="{8A83AC79-9A40-446B-A401-9F5C57A1C6AD}" presName="Parent" presStyleLbl="node0" presStyleIdx="0" presStyleCnt="4" custScaleX="133935" custScaleY="122638">
        <dgm:presLayoutVars>
          <dgm:bulletEnabled val="1"/>
        </dgm:presLayoutVars>
      </dgm:prSet>
      <dgm:spPr/>
      <dgm:t>
        <a:bodyPr/>
        <a:lstStyle/>
        <a:p>
          <a:endParaRPr lang="en-US"/>
        </a:p>
      </dgm:t>
    </dgm:pt>
    <dgm:pt modelId="{A25862F3-7636-40AD-A82C-97F786E3222F}" type="pres">
      <dgm:prSet presAssocID="{8810B0B6-C329-4B72-A20D-09F897DC9018}" presName="sibTrans" presStyleCnt="0"/>
      <dgm:spPr/>
    </dgm:pt>
    <dgm:pt modelId="{2A6CB29F-78A2-4633-9D52-28E57D79BF02}" type="pres">
      <dgm:prSet presAssocID="{0FE1C30C-619F-404F-80B5-9BE282ABF891}" presName="composite" presStyleCnt="0"/>
      <dgm:spPr/>
    </dgm:pt>
    <dgm:pt modelId="{BD4C2175-75AB-4A08-B2D8-074DA9BB504F}" type="pres">
      <dgm:prSet presAssocID="{0FE1C30C-619F-404F-80B5-9BE282ABF891}" presName="Image" presStyleLbl="bgShp" presStyleIdx="1" presStyleCnt="4"/>
      <dgm:spPr>
        <a:blipFill rotWithShape="1">
          <a:blip xmlns:r="http://schemas.openxmlformats.org/officeDocument/2006/relationships" r:embed="rId2"/>
          <a:stretch>
            <a:fillRect/>
          </a:stretch>
        </a:blipFill>
      </dgm:spPr>
    </dgm:pt>
    <dgm:pt modelId="{20035564-6C32-413F-9A45-F4CEE87BA4A6}" type="pres">
      <dgm:prSet presAssocID="{0FE1C30C-619F-404F-80B5-9BE282ABF891}" presName="Parent" presStyleLbl="node0" presStyleIdx="1" presStyleCnt="4">
        <dgm:presLayoutVars>
          <dgm:bulletEnabled val="1"/>
        </dgm:presLayoutVars>
      </dgm:prSet>
      <dgm:spPr/>
      <dgm:t>
        <a:bodyPr/>
        <a:lstStyle/>
        <a:p>
          <a:endParaRPr lang="en-US"/>
        </a:p>
      </dgm:t>
    </dgm:pt>
    <dgm:pt modelId="{A86A77E6-9DF5-4681-ABF6-1AF366596C39}" type="pres">
      <dgm:prSet presAssocID="{20802F35-8159-44AA-9AA1-663629995DA1}" presName="sibTrans" presStyleCnt="0"/>
      <dgm:spPr/>
    </dgm:pt>
    <dgm:pt modelId="{D2429E25-325B-4A6B-8D3A-BA0A3A6E17FF}" type="pres">
      <dgm:prSet presAssocID="{AA40ED27-20A5-4CCD-882D-C4ABFE968C3A}" presName="composite" presStyleCnt="0"/>
      <dgm:spPr/>
    </dgm:pt>
    <dgm:pt modelId="{0D16AE41-8A0A-4170-A2C1-F5866016AE3F}" type="pres">
      <dgm:prSet presAssocID="{AA40ED27-20A5-4CCD-882D-C4ABFE968C3A}" presName="Image" presStyleLbl="bgShp" presStyleIdx="2" presStyleCnt="4"/>
      <dgm:spPr>
        <a:blipFill rotWithShape="1">
          <a:blip xmlns:r="http://schemas.openxmlformats.org/officeDocument/2006/relationships" r:embed="rId3"/>
          <a:stretch>
            <a:fillRect/>
          </a:stretch>
        </a:blipFill>
      </dgm:spPr>
    </dgm:pt>
    <dgm:pt modelId="{4264622A-9983-4936-AAC3-4E2429A600C0}" type="pres">
      <dgm:prSet presAssocID="{AA40ED27-20A5-4CCD-882D-C4ABFE968C3A}" presName="Parent" presStyleLbl="node0" presStyleIdx="2" presStyleCnt="4" custScaleX="146560">
        <dgm:presLayoutVars>
          <dgm:bulletEnabled val="1"/>
        </dgm:presLayoutVars>
      </dgm:prSet>
      <dgm:spPr/>
      <dgm:t>
        <a:bodyPr/>
        <a:lstStyle/>
        <a:p>
          <a:endParaRPr lang="en-US"/>
        </a:p>
      </dgm:t>
    </dgm:pt>
    <dgm:pt modelId="{1D1E00DD-8A25-46E5-B85E-88424693B71B}" type="pres">
      <dgm:prSet presAssocID="{D9C94CD9-B967-4D49-8B35-F49A92E5DF5C}" presName="sibTrans" presStyleCnt="0"/>
      <dgm:spPr/>
    </dgm:pt>
    <dgm:pt modelId="{388A04D2-3AA4-45DB-B7E1-261BF5EF26AA}" type="pres">
      <dgm:prSet presAssocID="{F1FFD4DB-32B8-4D9F-B4B7-5B57C77DCEF5}" presName="composite" presStyleCnt="0"/>
      <dgm:spPr/>
    </dgm:pt>
    <dgm:pt modelId="{2758BA94-E6DA-4962-AC02-4129F5A79421}" type="pres">
      <dgm:prSet presAssocID="{F1FFD4DB-32B8-4D9F-B4B7-5B57C77DCEF5}" presName="Image" presStyleLbl="bgShp" presStyleIdx="3" presStyleCnt="4"/>
      <dgm:spPr>
        <a:blipFill rotWithShape="1">
          <a:blip xmlns:r="http://schemas.openxmlformats.org/officeDocument/2006/relationships" r:embed="rId4"/>
          <a:stretch>
            <a:fillRect/>
          </a:stretch>
        </a:blipFill>
      </dgm:spPr>
    </dgm:pt>
    <dgm:pt modelId="{D03E37F6-7362-4CF2-A352-7365E0908611}" type="pres">
      <dgm:prSet presAssocID="{F1FFD4DB-32B8-4D9F-B4B7-5B57C77DCEF5}" presName="Parent" presStyleLbl="node0" presStyleIdx="3" presStyleCnt="4" custScaleX="139836">
        <dgm:presLayoutVars>
          <dgm:bulletEnabled val="1"/>
        </dgm:presLayoutVars>
      </dgm:prSet>
      <dgm:spPr/>
      <dgm:t>
        <a:bodyPr/>
        <a:lstStyle/>
        <a:p>
          <a:endParaRPr lang="en-US"/>
        </a:p>
      </dgm:t>
    </dgm:pt>
  </dgm:ptLst>
  <dgm:cxnLst>
    <dgm:cxn modelId="{CC166C85-06A1-4531-BA7F-2C88332B974A}" type="presOf" srcId="{F1FFD4DB-32B8-4D9F-B4B7-5B57C77DCEF5}" destId="{D03E37F6-7362-4CF2-A352-7365E0908611}" srcOrd="0" destOrd="0" presId="urn:microsoft.com/office/officeart/2008/layout/BendingPictureCaption"/>
    <dgm:cxn modelId="{B23E6B6C-50B6-4C48-B9C8-199E44BB52AB}" type="presOf" srcId="{58FCA1BA-E1F3-47EF-80B7-1B192BCB8348}" destId="{A48AFB5F-0F4F-4B61-9743-2C4DFEAD8815}" srcOrd="0" destOrd="0" presId="urn:microsoft.com/office/officeart/2008/layout/BendingPictureCaption"/>
    <dgm:cxn modelId="{8F66CB4C-C58C-47B6-BB5D-83F351EE97E8}" type="presOf" srcId="{8A83AC79-9A40-446B-A401-9F5C57A1C6AD}" destId="{CEBA0A3A-93E7-4D1A-B137-4C672E883915}" srcOrd="0" destOrd="0" presId="urn:microsoft.com/office/officeart/2008/layout/BendingPictureCaption"/>
    <dgm:cxn modelId="{0D3DFD23-6972-4938-97E8-EE2DAD32B88C}" srcId="{58FCA1BA-E1F3-47EF-80B7-1B192BCB8348}" destId="{8A83AC79-9A40-446B-A401-9F5C57A1C6AD}" srcOrd="0" destOrd="0" parTransId="{02F70C15-AA59-480A-BFCE-1917BC25F74B}" sibTransId="{8810B0B6-C329-4B72-A20D-09F897DC9018}"/>
    <dgm:cxn modelId="{86DAF73F-A6BF-4D0E-A6BF-EEB784C8CA34}" srcId="{58FCA1BA-E1F3-47EF-80B7-1B192BCB8348}" destId="{F1FFD4DB-32B8-4D9F-B4B7-5B57C77DCEF5}" srcOrd="3" destOrd="0" parTransId="{E3393CB1-77C6-4F59-9C15-00E29736B867}" sibTransId="{50EE0251-D351-49AC-9610-380061DCF2BC}"/>
    <dgm:cxn modelId="{356A948D-A46F-4CBF-81DB-F2A5B0ADF79E}" srcId="{58FCA1BA-E1F3-47EF-80B7-1B192BCB8348}" destId="{AA40ED27-20A5-4CCD-882D-C4ABFE968C3A}" srcOrd="2" destOrd="0" parTransId="{EBAB1AC0-4956-4EF9-8AA3-A3CB205A6523}" sibTransId="{D9C94CD9-B967-4D49-8B35-F49A92E5DF5C}"/>
    <dgm:cxn modelId="{73CF8B5F-3740-4190-80DD-603869BF60E7}" type="presOf" srcId="{AA40ED27-20A5-4CCD-882D-C4ABFE968C3A}" destId="{4264622A-9983-4936-AAC3-4E2429A600C0}" srcOrd="0" destOrd="0" presId="urn:microsoft.com/office/officeart/2008/layout/BendingPictureCaption"/>
    <dgm:cxn modelId="{BBF61CDE-1270-42D1-9363-DED0CEF83C27}" type="presOf" srcId="{0FE1C30C-619F-404F-80B5-9BE282ABF891}" destId="{20035564-6C32-413F-9A45-F4CEE87BA4A6}" srcOrd="0" destOrd="0" presId="urn:microsoft.com/office/officeart/2008/layout/BendingPictureCaption"/>
    <dgm:cxn modelId="{53460F70-0114-4D60-81EC-ABC36C3E265F}" srcId="{58FCA1BA-E1F3-47EF-80B7-1B192BCB8348}" destId="{0FE1C30C-619F-404F-80B5-9BE282ABF891}" srcOrd="1" destOrd="0" parTransId="{D1C89432-EA9B-4815-9527-1CBF551A80CC}" sibTransId="{20802F35-8159-44AA-9AA1-663629995DA1}"/>
    <dgm:cxn modelId="{16200099-43A4-46D9-A62D-245A52C1F4C8}" type="presParOf" srcId="{A48AFB5F-0F4F-4B61-9743-2C4DFEAD8815}" destId="{C8417C84-1D8A-46D0-ABC6-5B9706FB64DA}" srcOrd="0" destOrd="0" presId="urn:microsoft.com/office/officeart/2008/layout/BendingPictureCaption"/>
    <dgm:cxn modelId="{9C62D062-57B1-4E48-97BA-FB36F0F23902}" type="presParOf" srcId="{C8417C84-1D8A-46D0-ABC6-5B9706FB64DA}" destId="{6707BF21-C11E-4EF5-89BC-C6C745A8BAD9}" srcOrd="0" destOrd="0" presId="urn:microsoft.com/office/officeart/2008/layout/BendingPictureCaption"/>
    <dgm:cxn modelId="{0BC5B48C-0039-4A53-AAC1-50F6BCC87F54}" type="presParOf" srcId="{C8417C84-1D8A-46D0-ABC6-5B9706FB64DA}" destId="{CEBA0A3A-93E7-4D1A-B137-4C672E883915}" srcOrd="1" destOrd="0" presId="urn:microsoft.com/office/officeart/2008/layout/BendingPictureCaption"/>
    <dgm:cxn modelId="{1D5986D8-F106-48AF-9CC7-9573911BCBCF}" type="presParOf" srcId="{A48AFB5F-0F4F-4B61-9743-2C4DFEAD8815}" destId="{A25862F3-7636-40AD-A82C-97F786E3222F}" srcOrd="1" destOrd="0" presId="urn:microsoft.com/office/officeart/2008/layout/BendingPictureCaption"/>
    <dgm:cxn modelId="{72EF6C58-3954-4155-A449-FE55527FF9CA}" type="presParOf" srcId="{A48AFB5F-0F4F-4B61-9743-2C4DFEAD8815}" destId="{2A6CB29F-78A2-4633-9D52-28E57D79BF02}" srcOrd="2" destOrd="0" presId="urn:microsoft.com/office/officeart/2008/layout/BendingPictureCaption"/>
    <dgm:cxn modelId="{D626891A-04D4-459E-9401-54FF614C29DF}" type="presParOf" srcId="{2A6CB29F-78A2-4633-9D52-28E57D79BF02}" destId="{BD4C2175-75AB-4A08-B2D8-074DA9BB504F}" srcOrd="0" destOrd="0" presId="urn:microsoft.com/office/officeart/2008/layout/BendingPictureCaption"/>
    <dgm:cxn modelId="{E9A7B726-1EA3-43B5-944C-846E13BF44E1}" type="presParOf" srcId="{2A6CB29F-78A2-4633-9D52-28E57D79BF02}" destId="{20035564-6C32-413F-9A45-F4CEE87BA4A6}" srcOrd="1" destOrd="0" presId="urn:microsoft.com/office/officeart/2008/layout/BendingPictureCaption"/>
    <dgm:cxn modelId="{F37117F7-3655-4BF1-A7AD-C19B34B9EA52}" type="presParOf" srcId="{A48AFB5F-0F4F-4B61-9743-2C4DFEAD8815}" destId="{A86A77E6-9DF5-4681-ABF6-1AF366596C39}" srcOrd="3" destOrd="0" presId="urn:microsoft.com/office/officeart/2008/layout/BendingPictureCaption"/>
    <dgm:cxn modelId="{DA8131C2-8175-44DA-98AA-68E12A745A86}" type="presParOf" srcId="{A48AFB5F-0F4F-4B61-9743-2C4DFEAD8815}" destId="{D2429E25-325B-4A6B-8D3A-BA0A3A6E17FF}" srcOrd="4" destOrd="0" presId="urn:microsoft.com/office/officeart/2008/layout/BendingPictureCaption"/>
    <dgm:cxn modelId="{7C8EB571-F073-4F73-B62B-505DDDDFA9BE}" type="presParOf" srcId="{D2429E25-325B-4A6B-8D3A-BA0A3A6E17FF}" destId="{0D16AE41-8A0A-4170-A2C1-F5866016AE3F}" srcOrd="0" destOrd="0" presId="urn:microsoft.com/office/officeart/2008/layout/BendingPictureCaption"/>
    <dgm:cxn modelId="{BDFEC46D-C158-4ED8-BEE2-65E4113BB7DB}" type="presParOf" srcId="{D2429E25-325B-4A6B-8D3A-BA0A3A6E17FF}" destId="{4264622A-9983-4936-AAC3-4E2429A600C0}" srcOrd="1" destOrd="0" presId="urn:microsoft.com/office/officeart/2008/layout/BendingPictureCaption"/>
    <dgm:cxn modelId="{65C00974-B9E0-4DB1-AA32-4C3CB8BD8F68}" type="presParOf" srcId="{A48AFB5F-0F4F-4B61-9743-2C4DFEAD8815}" destId="{1D1E00DD-8A25-46E5-B85E-88424693B71B}" srcOrd="5" destOrd="0" presId="urn:microsoft.com/office/officeart/2008/layout/BendingPictureCaption"/>
    <dgm:cxn modelId="{C8B69DEC-48A6-4E72-B0DD-99234E281F76}" type="presParOf" srcId="{A48AFB5F-0F4F-4B61-9743-2C4DFEAD8815}" destId="{388A04D2-3AA4-45DB-B7E1-261BF5EF26AA}" srcOrd="6" destOrd="0" presId="urn:microsoft.com/office/officeart/2008/layout/BendingPictureCaption"/>
    <dgm:cxn modelId="{F60766D4-E7EE-4BB6-A025-2F7FF4BC37D1}" type="presParOf" srcId="{388A04D2-3AA4-45DB-B7E1-261BF5EF26AA}" destId="{2758BA94-E6DA-4962-AC02-4129F5A79421}" srcOrd="0" destOrd="0" presId="urn:microsoft.com/office/officeart/2008/layout/BendingPictureCaption"/>
    <dgm:cxn modelId="{BB5E9573-26B7-4048-A3CC-4ADB77DB0DD8}" type="presParOf" srcId="{388A04D2-3AA4-45DB-B7E1-261BF5EF26AA}" destId="{D03E37F6-7362-4CF2-A352-7365E0908611}" srcOrd="1" destOrd="0" presId="urn:microsoft.com/office/officeart/2008/layout/BendingPictureCapti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07BF21-C11E-4EF5-89BC-C6C745A8BAD9}">
      <dsp:nvSpPr>
        <dsp:cNvPr id="0" name=""/>
        <dsp:cNvSpPr/>
      </dsp:nvSpPr>
      <dsp:spPr>
        <a:xfrm>
          <a:off x="375021" y="105281"/>
          <a:ext cx="3307733" cy="2444402"/>
        </a:xfrm>
        <a:prstGeom prst="rect">
          <a:avLst/>
        </a:prstGeom>
        <a:blipFill rotWithShape="1">
          <a:blip xmlns:r="http://schemas.openxmlformats.org/officeDocument/2006/relationships" r:embed="rId1"/>
          <a:stretch>
            <a:fillRect/>
          </a:stretch>
        </a:blipFill>
        <a:ln>
          <a:noFill/>
        </a:ln>
        <a:effectLst/>
      </dsp:spPr>
      <dsp:style>
        <a:lnRef idx="0">
          <a:scrgbClr r="0" g="0" b="0"/>
        </a:lnRef>
        <a:fillRef idx="1">
          <a:scrgbClr r="0" g="0" b="0"/>
        </a:fillRef>
        <a:effectRef idx="0">
          <a:scrgbClr r="0" g="0" b="0"/>
        </a:effectRef>
        <a:fontRef idx="minor"/>
      </dsp:style>
    </dsp:sp>
    <dsp:sp modelId="{CEBA0A3A-93E7-4D1A-B137-4C672E883915}">
      <dsp:nvSpPr>
        <dsp:cNvPr id="0" name=""/>
        <dsp:cNvSpPr/>
      </dsp:nvSpPr>
      <dsp:spPr>
        <a:xfrm>
          <a:off x="559984" y="2028936"/>
          <a:ext cx="3817523" cy="8400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rtl="1">
            <a:lnSpc>
              <a:spcPct val="90000"/>
            </a:lnSpc>
            <a:spcBef>
              <a:spcPct val="0"/>
            </a:spcBef>
            <a:spcAft>
              <a:spcPct val="5000"/>
            </a:spcAft>
          </a:pPr>
          <a:r>
            <a:rPr lang="fa-IR" sz="2000" b="1" i="1" kern="1200" dirty="0" smtClean="0">
              <a:cs typeface="B Nazanin" panose="00000400000000000000" pitchFamily="2" charset="-78"/>
            </a:rPr>
            <a:t>اولین طرح های مردم بومی؛ دریافتی بود که آن ها از طبیعت اطراف خود داشتند.</a:t>
          </a:r>
          <a:endParaRPr lang="en-US" sz="2000" b="1" i="1" kern="1200" dirty="0">
            <a:cs typeface="B Nazanin" panose="00000400000000000000" pitchFamily="2" charset="-78"/>
          </a:endParaRPr>
        </a:p>
      </dsp:txBody>
      <dsp:txXfrm>
        <a:off x="559984" y="2028936"/>
        <a:ext cx="3817523" cy="840033"/>
      </dsp:txXfrm>
    </dsp:sp>
    <dsp:sp modelId="{BD4C2175-75AB-4A08-B2D8-074DA9BB504F}">
      <dsp:nvSpPr>
        <dsp:cNvPr id="0" name=""/>
        <dsp:cNvSpPr/>
      </dsp:nvSpPr>
      <dsp:spPr>
        <a:xfrm>
          <a:off x="4764338" y="144046"/>
          <a:ext cx="3307733" cy="2444402"/>
        </a:xfrm>
        <a:prstGeom prst="rect">
          <a:avLst/>
        </a:prstGeom>
        <a:blipFill rotWithShape="1">
          <a:blip xmlns:r="http://schemas.openxmlformats.org/officeDocument/2006/relationships" r:embed="rId2"/>
          <a:stretch>
            <a:fillRect/>
          </a:stretch>
        </a:blipFill>
        <a:ln>
          <a:noFill/>
        </a:ln>
        <a:effectLst/>
      </dsp:spPr>
      <dsp:style>
        <a:lnRef idx="0">
          <a:scrgbClr r="0" g="0" b="0"/>
        </a:lnRef>
        <a:fillRef idx="1">
          <a:scrgbClr r="0" g="0" b="0"/>
        </a:fillRef>
        <a:effectRef idx="0">
          <a:scrgbClr r="0" g="0" b="0"/>
        </a:effectRef>
        <a:fontRef idx="minor"/>
      </dsp:style>
    </dsp:sp>
    <dsp:sp modelId="{20035564-6C32-413F-9A45-F4CEE87BA4A6}">
      <dsp:nvSpPr>
        <dsp:cNvPr id="0" name=""/>
        <dsp:cNvSpPr/>
      </dsp:nvSpPr>
      <dsp:spPr>
        <a:xfrm>
          <a:off x="5432922" y="2145233"/>
          <a:ext cx="2850280" cy="68496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rtl="1">
            <a:lnSpc>
              <a:spcPct val="90000"/>
            </a:lnSpc>
            <a:spcBef>
              <a:spcPct val="0"/>
            </a:spcBef>
            <a:spcAft>
              <a:spcPct val="5000"/>
            </a:spcAft>
          </a:pPr>
          <a:r>
            <a:rPr lang="fa-IR" sz="2000" b="1" kern="1200" dirty="0" smtClean="0">
              <a:cs typeface="B Nazanin" panose="00000400000000000000" pitchFamily="2" charset="-78"/>
            </a:rPr>
            <a:t>خطوط افقی و عمودی که با رنگ قرمز روی سفال نقش می‌شدند.</a:t>
          </a:r>
          <a:endParaRPr lang="en-US" sz="2000" b="1" kern="1200" dirty="0">
            <a:cs typeface="B Nazanin" panose="00000400000000000000" pitchFamily="2" charset="-78"/>
          </a:endParaRPr>
        </a:p>
      </dsp:txBody>
      <dsp:txXfrm>
        <a:off x="5432922" y="2145233"/>
        <a:ext cx="2850280" cy="684969"/>
      </dsp:txXfrm>
    </dsp:sp>
    <dsp:sp modelId="{0D16AE41-8A0A-4170-A2C1-F5866016AE3F}">
      <dsp:nvSpPr>
        <dsp:cNvPr id="0" name=""/>
        <dsp:cNvSpPr/>
      </dsp:nvSpPr>
      <dsp:spPr>
        <a:xfrm>
          <a:off x="1200" y="3220856"/>
          <a:ext cx="3307733" cy="2444402"/>
        </a:xfrm>
        <a:prstGeom prst="rect">
          <a:avLst/>
        </a:prstGeom>
        <a:blipFill rotWithShape="1">
          <a:blip xmlns:r="http://schemas.openxmlformats.org/officeDocument/2006/relationships" r:embed="rId3"/>
          <a:stretch>
            <a:fillRect/>
          </a:stretch>
        </a:blipFill>
        <a:ln>
          <a:noFill/>
        </a:ln>
        <a:effectLst/>
      </dsp:spPr>
      <dsp:style>
        <a:lnRef idx="0">
          <a:scrgbClr r="0" g="0" b="0"/>
        </a:lnRef>
        <a:fillRef idx="1">
          <a:scrgbClr r="0" g="0" b="0"/>
        </a:fillRef>
        <a:effectRef idx="0">
          <a:scrgbClr r="0" g="0" b="0"/>
        </a:effectRef>
        <a:fontRef idx="minor"/>
      </dsp:style>
    </dsp:sp>
    <dsp:sp modelId="{4264622A-9983-4936-AAC3-4E2429A600C0}">
      <dsp:nvSpPr>
        <dsp:cNvPr id="0" name=""/>
        <dsp:cNvSpPr/>
      </dsp:nvSpPr>
      <dsp:spPr>
        <a:xfrm>
          <a:off x="6239" y="5222042"/>
          <a:ext cx="4177371" cy="68496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rtl="1">
            <a:lnSpc>
              <a:spcPct val="90000"/>
            </a:lnSpc>
            <a:spcBef>
              <a:spcPct val="0"/>
            </a:spcBef>
            <a:spcAft>
              <a:spcPct val="5000"/>
            </a:spcAft>
          </a:pPr>
          <a:r>
            <a:rPr lang="fa-IR" sz="2000" b="1" kern="1200" dirty="0" smtClean="0">
              <a:cs typeface="B Nazanin" panose="00000400000000000000" pitchFamily="2" charset="-78"/>
            </a:rPr>
            <a:t>با گسترش ارتباطات با </a:t>
          </a:r>
          <a:r>
            <a:rPr lang="fa-IR" sz="2000" b="1" kern="1200" dirty="0" smtClean="0">
              <a:cs typeface="B Nazanin" panose="00000400000000000000" pitchFamily="2" charset="-78"/>
            </a:rPr>
            <a:t>بین‌النهرین با </a:t>
          </a:r>
          <a:r>
            <a:rPr lang="fa-IR" sz="2000" b="1" kern="1200" dirty="0" smtClean="0">
              <a:cs typeface="B Nazanin" panose="00000400000000000000" pitchFamily="2" charset="-78"/>
            </a:rPr>
            <a:t>تکامل فرم های سفال گری، رنگرزی مواجه </a:t>
          </a:r>
          <a:r>
            <a:rPr lang="fa-IR" sz="2000" b="1" kern="1200" dirty="0" smtClean="0">
              <a:cs typeface="B Nazanin" panose="00000400000000000000" pitchFamily="2" charset="-78"/>
            </a:rPr>
            <a:t>هستیم.</a:t>
          </a:r>
          <a:endParaRPr lang="en-US" sz="2000" b="1" kern="1200" dirty="0">
            <a:cs typeface="B Nazanin" panose="00000400000000000000" pitchFamily="2" charset="-78"/>
          </a:endParaRPr>
        </a:p>
      </dsp:txBody>
      <dsp:txXfrm>
        <a:off x="6239" y="5222042"/>
        <a:ext cx="4177371" cy="684969"/>
      </dsp:txXfrm>
    </dsp:sp>
    <dsp:sp modelId="{2758BA94-E6DA-4962-AC02-4129F5A79421}">
      <dsp:nvSpPr>
        <dsp:cNvPr id="0" name=""/>
        <dsp:cNvSpPr/>
      </dsp:nvSpPr>
      <dsp:spPr>
        <a:xfrm>
          <a:off x="4570440" y="3220856"/>
          <a:ext cx="3307733" cy="2444402"/>
        </a:xfrm>
        <a:prstGeom prst="rect">
          <a:avLst/>
        </a:prstGeom>
        <a:blipFill rotWithShape="1">
          <a:blip xmlns:r="http://schemas.openxmlformats.org/officeDocument/2006/relationships" r:embed="rId4"/>
          <a:stretch>
            <a:fillRect/>
          </a:stretch>
        </a:blipFill>
        <a:ln>
          <a:noFill/>
        </a:ln>
        <a:effectLst/>
      </dsp:spPr>
      <dsp:style>
        <a:lnRef idx="0">
          <a:scrgbClr r="0" g="0" b="0"/>
        </a:lnRef>
        <a:fillRef idx="1">
          <a:scrgbClr r="0" g="0" b="0"/>
        </a:fillRef>
        <a:effectRef idx="0">
          <a:scrgbClr r="0" g="0" b="0"/>
        </a:effectRef>
        <a:fontRef idx="minor"/>
      </dsp:style>
    </dsp:sp>
    <dsp:sp modelId="{D03E37F6-7362-4CF2-A352-7365E0908611}">
      <dsp:nvSpPr>
        <dsp:cNvPr id="0" name=""/>
        <dsp:cNvSpPr/>
      </dsp:nvSpPr>
      <dsp:spPr>
        <a:xfrm>
          <a:off x="4671306" y="5222042"/>
          <a:ext cx="3985718" cy="68496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rtl="1">
            <a:lnSpc>
              <a:spcPct val="90000"/>
            </a:lnSpc>
            <a:spcBef>
              <a:spcPct val="0"/>
            </a:spcBef>
            <a:spcAft>
              <a:spcPct val="5000"/>
            </a:spcAft>
          </a:pPr>
          <a:r>
            <a:rPr lang="fa-IR" sz="2000" b="1" kern="1200" dirty="0" smtClean="0">
              <a:cs typeface="B Nazanin" panose="00000400000000000000" pitchFamily="2" charset="-78"/>
            </a:rPr>
            <a:t>خط پرتو عیلامی، که در تمدن های ابتدایی فلات ایران کشف شده است.</a:t>
          </a:r>
          <a:endParaRPr lang="en-US" sz="2000" b="1" kern="1200" dirty="0">
            <a:cs typeface="B Nazanin" panose="00000400000000000000" pitchFamily="2" charset="-78"/>
          </a:endParaRPr>
        </a:p>
      </dsp:txBody>
      <dsp:txXfrm>
        <a:off x="4671306" y="5222042"/>
        <a:ext cx="3985718" cy="684969"/>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0">
                      <a:schemeClr val="tx1"/>
                    </a:gs>
                    <a:gs pos="68000">
                      <a:srgbClr val="F1F1F1"/>
                    </a:gs>
                    <a:gs pos="100000">
                      <a:schemeClr val="bg1">
                        <a:lumMod val="11000"/>
                        <a:lumOff val="89000"/>
                      </a:schemeClr>
                    </a:gs>
                  </a:gsLst>
                  <a:lin ang="5400000" scaled="1"/>
                  <a:tileRect/>
                </a:gradFill>
                <a:effectLst>
                  <a:outerShdw blurRad="469900" dist="342900" dir="5400000" sy="-20000" rotWithShape="0">
                    <a:prstClr val="black">
                      <a:alpha val="66000"/>
                    </a:prstClr>
                  </a:outerShdw>
                </a:effectLst>
              </a:defRPr>
            </a:lvl1pPr>
          </a:lstStyle>
          <a:p>
            <a:pPr lvl="0" algn="r"/>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vert="horz" lIns="91440" tIns="45720" rIns="91440" bIns="45720" rtlCol="0"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stStyle>
          <a:p>
            <a:pPr marL="0" lvl="0" indent="0" algn="r">
              <a:buNone/>
            </a:pPr>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E658E838-B631-4B99-BE8F-AA6013064FC5}" type="datetimeFigureOut">
              <a:rPr lang="en-US" smtClean="0"/>
              <a:t>3/21/2024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1950176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E658E838-B631-4B99-BE8F-AA6013064FC5}" type="datetimeFigureOut">
              <a:rPr lang="en-US" smtClean="0"/>
              <a:t>3/21/2024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814860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E658E838-B631-4B99-BE8F-AA6013064FC5}" type="datetimeFigureOut">
              <a:rPr lang="en-US" smtClean="0"/>
              <a:t>3/21/2024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3974577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E658E838-B631-4B99-BE8F-AA6013064FC5}" type="datetimeFigureOut">
              <a:rPr lang="en-US" smtClean="0"/>
              <a:t>3/21/2024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5BA434-1616-473E-A858-663C3263A9F5}" type="slidenum">
              <a:rPr lang="en-US" smtClean="0"/>
              <a:t>‹#›</a:t>
            </a:fld>
            <a:endParaRPr lang="en-US"/>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41520830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E658E838-B631-4B99-BE8F-AA6013064FC5}" type="datetimeFigureOut">
              <a:rPr lang="en-US" smtClean="0"/>
              <a:t>3/21/2024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10597429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3" name="Date Placeholder 2"/>
          <p:cNvSpPr>
            <a:spLocks noGrp="1"/>
          </p:cNvSpPr>
          <p:nvPr>
            <p:ph type="dt" sz="half" idx="10"/>
          </p:nvPr>
        </p:nvSpPr>
        <p:spPr/>
        <p:txBody>
          <a:bodyPr/>
          <a:lstStyle/>
          <a:p>
            <a:fld id="{E658E838-B631-4B99-BE8F-AA6013064FC5}" type="datetimeFigureOut">
              <a:rPr lang="en-US" smtClean="0"/>
              <a:t>3/21/2024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6691094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Edit Master text styles</a:t>
            </a:r>
          </a:p>
        </p:txBody>
      </p:sp>
      <p:sp>
        <p:nvSpPr>
          <p:cNvPr id="3" name="Date Placeholder 2"/>
          <p:cNvSpPr>
            <a:spLocks noGrp="1"/>
          </p:cNvSpPr>
          <p:nvPr>
            <p:ph type="dt" sz="half" idx="10"/>
          </p:nvPr>
        </p:nvSpPr>
        <p:spPr/>
        <p:txBody>
          <a:bodyPr/>
          <a:lstStyle/>
          <a:p>
            <a:fld id="{E658E838-B631-4B99-BE8F-AA6013064FC5}" type="datetimeFigureOut">
              <a:rPr lang="en-US" smtClean="0"/>
              <a:t>3/21/2024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2738883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58E838-B631-4B99-BE8F-AA6013064FC5}" type="datetimeFigureOut">
              <a:rPr lang="en-US" smtClean="0"/>
              <a:t>3/21/2024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34547830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58E838-B631-4B99-BE8F-AA6013064FC5}" type="datetimeFigureOut">
              <a:rPr lang="en-US" smtClean="0"/>
              <a:t>3/21/2024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4083591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658E838-B631-4B99-BE8F-AA6013064FC5}" type="datetimeFigureOut">
              <a:rPr lang="en-US" smtClean="0"/>
              <a:t>3/21/2024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432761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32000"/>
                        <a:lumOff val="68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658E838-B631-4B99-BE8F-AA6013064FC5}" type="datetimeFigureOut">
              <a:rPr lang="en-US" smtClean="0"/>
              <a:t>3/21/2024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260682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658E838-B631-4B99-BE8F-AA6013064FC5}" type="datetimeFigureOut">
              <a:rPr lang="en-US" smtClean="0"/>
              <a:t>3/21/2024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4085117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58E838-B631-4B99-BE8F-AA6013064FC5}" type="datetimeFigureOut">
              <a:rPr lang="en-US" smtClean="0"/>
              <a:t>3/21/2024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790809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658E838-B631-4B99-BE8F-AA6013064FC5}" type="datetimeFigureOut">
              <a:rPr lang="en-US" smtClean="0"/>
              <a:t>3/21/2024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816259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58E838-B631-4B99-BE8F-AA6013064FC5}" type="datetimeFigureOut">
              <a:rPr lang="en-US" smtClean="0"/>
              <a:t>3/21/2024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2982950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E658E838-B631-4B99-BE8F-AA6013064FC5}" type="datetimeFigureOut">
              <a:rPr lang="en-US" smtClean="0"/>
              <a:t>3/21/2024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40797049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E658E838-B631-4B99-BE8F-AA6013064FC5}" type="datetimeFigureOut">
              <a:rPr lang="en-US" smtClean="0"/>
              <a:t>3/21/2024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5BA434-1616-473E-A858-663C3263A9F5}" type="slidenum">
              <a:rPr lang="en-US" smtClean="0"/>
              <a:t>‹#›</a:t>
            </a:fld>
            <a:endParaRPr lang="en-US"/>
          </a:p>
        </p:txBody>
      </p:sp>
    </p:spTree>
    <p:extLst>
      <p:ext uri="{BB962C8B-B14F-4D97-AF65-F5344CB8AC3E}">
        <p14:creationId xmlns:p14="http://schemas.microsoft.com/office/powerpoint/2010/main" val="1759420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E658E838-B631-4B99-BE8F-AA6013064FC5}" type="datetimeFigureOut">
              <a:rPr lang="en-US" smtClean="0"/>
              <a:t>3/21/2024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265BA434-1616-473E-A858-663C3263A9F5}" type="slidenum">
              <a:rPr lang="en-US" smtClean="0"/>
              <a:t>‹#›</a:t>
            </a:fld>
            <a:endParaRPr lang="en-US"/>
          </a:p>
        </p:txBody>
      </p:sp>
    </p:spTree>
    <p:extLst>
      <p:ext uri="{BB962C8B-B14F-4D97-AF65-F5344CB8AC3E}">
        <p14:creationId xmlns:p14="http://schemas.microsoft.com/office/powerpoint/2010/main" val="3344461287"/>
      </p:ext>
    </p:extLst>
  </p:cSld>
  <p:clrMap bg1="dk1" tx1="lt1" bg2="dk2" tx2="lt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 id="2147484063" r:id="rId13"/>
    <p:sldLayoutId id="2147484064" r:id="rId14"/>
    <p:sldLayoutId id="2147484065" r:id="rId15"/>
    <p:sldLayoutId id="2147484066" r:id="rId16"/>
    <p:sldLayoutId id="2147484067" r:id="rId17"/>
  </p:sldLayoutIdLst>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13000"/>
                  <a:lumOff val="87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13000"/>
                  <a:lumOff val="87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51590" y="0"/>
            <a:ext cx="3392409" cy="6882246"/>
          </a:xfrm>
          <a:solidFill>
            <a:schemeClr val="tx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rtl="1">
              <a:lnSpc>
                <a:spcPct val="200000"/>
              </a:lnSpc>
            </a:pPr>
            <a:r>
              <a:rPr lang="fa-IR" sz="4800" b="1" i="1" dirty="0" smtClean="0">
                <a:solidFill>
                  <a:schemeClr val="bg1"/>
                </a:solidFill>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تمدن </a:t>
            </a:r>
            <a:br>
              <a:rPr lang="fa-IR" sz="4800" b="1" i="1" dirty="0" smtClean="0">
                <a:solidFill>
                  <a:schemeClr val="bg1"/>
                </a:solidFill>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br>
            <a:r>
              <a:rPr lang="fa-IR" sz="4800" b="1" i="1" dirty="0" smtClean="0">
                <a:solidFill>
                  <a:srgbClr val="FF0000"/>
                </a:solidFill>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سیلک</a:t>
            </a:r>
            <a:r>
              <a:rPr lang="fa-IR" sz="4800" b="1" i="1" dirty="0" smtClean="0">
                <a:solidFill>
                  <a:schemeClr val="bg1"/>
                </a:solidFill>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a:t>
            </a:r>
            <a:br>
              <a:rPr lang="fa-IR" sz="4800" b="1" i="1" dirty="0" smtClean="0">
                <a:solidFill>
                  <a:schemeClr val="bg1"/>
                </a:solidFill>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br>
            <a:r>
              <a:rPr lang="fa-IR" sz="4800" b="1" i="1" dirty="0" smtClean="0">
                <a:solidFill>
                  <a:schemeClr val="bg1"/>
                </a:solidFill>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به سوی‌ فتح </a:t>
            </a:r>
            <a:br>
              <a:rPr lang="fa-IR" sz="4800" b="1" i="1" dirty="0" smtClean="0">
                <a:solidFill>
                  <a:schemeClr val="bg1"/>
                </a:solidFill>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br>
            <a:r>
              <a:rPr lang="fa-IR" sz="4800" b="1" i="1" dirty="0" smtClean="0">
                <a:solidFill>
                  <a:schemeClr val="bg1"/>
                </a:solidFill>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جلگه ها</a:t>
            </a:r>
            <a:endParaRPr lang="en-US" sz="4800" b="1" i="1" dirty="0">
              <a:solidFill>
                <a:schemeClr val="bg1"/>
              </a:solidFill>
              <a:effectLst>
                <a:outerShdw blurRad="38100" dist="38100" dir="2700000" algn="tl">
                  <a:srgbClr val="000000">
                    <a:alpha val="43137"/>
                  </a:srgbClr>
                </a:outerShdw>
              </a:effectLst>
              <a:latin typeface="Andalus" panose="02020603050405020304" pitchFamily="18" charset="-78"/>
              <a:cs typeface="Andalus" panose="02020603050405020304" pitchFamily="18" charset="-78"/>
            </a:endParaRPr>
          </a:p>
        </p:txBody>
      </p:sp>
      <p:pic>
        <p:nvPicPr>
          <p:cNvPr id="4" name="Picture 3"/>
          <p:cNvPicPr>
            <a:picLocks noChangeAspect="1"/>
          </p:cNvPicPr>
          <p:nvPr/>
        </p:nvPicPr>
        <p:blipFill>
          <a:blip r:embed="rId2"/>
          <a:stretch>
            <a:fillRect/>
          </a:stretch>
        </p:blipFill>
        <p:spPr>
          <a:xfrm>
            <a:off x="0" y="0"/>
            <a:ext cx="5751591" cy="6882246"/>
          </a:xfrm>
          <a:prstGeom prst="rect">
            <a:avLst/>
          </a:prstGeom>
        </p:spPr>
      </p:pic>
    </p:spTree>
    <p:extLst>
      <p:ext uri="{BB962C8B-B14F-4D97-AF65-F5344CB8AC3E}">
        <p14:creationId xmlns:p14="http://schemas.microsoft.com/office/powerpoint/2010/main" val="750344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63091" y="0"/>
            <a:ext cx="3144982" cy="914400"/>
          </a:xfrm>
        </p:spPr>
        <p:txBody>
          <a:bodyPr>
            <a:normAutofit/>
          </a:bodyPr>
          <a:lstStyle/>
          <a:p>
            <a:pPr algn="ctr"/>
            <a:r>
              <a:rPr lang="fa-IR" sz="4800" b="1" dirty="0">
                <a:effectLst/>
                <a:latin typeface="Andalus" panose="02020603050405020304" pitchFamily="18" charset="-78"/>
                <a:cs typeface="Andalus" panose="02020603050405020304" pitchFamily="18" charset="-78"/>
              </a:rPr>
              <a:t>تپه سیلک</a:t>
            </a:r>
            <a:endParaRPr lang="en-US" sz="4800" b="1" dirty="0">
              <a:effectLst/>
              <a:latin typeface="Andalus" panose="02020603050405020304" pitchFamily="18" charset="-78"/>
              <a:cs typeface="Andalus" panose="02020603050405020304" pitchFamily="18" charset="-78"/>
            </a:endParaRPr>
          </a:p>
        </p:txBody>
      </p:sp>
      <p:sp>
        <p:nvSpPr>
          <p:cNvPr id="4" name="TextBox 3"/>
          <p:cNvSpPr txBox="1"/>
          <p:nvPr/>
        </p:nvSpPr>
        <p:spPr>
          <a:xfrm>
            <a:off x="0" y="1039090"/>
            <a:ext cx="9144000" cy="5262979"/>
          </a:xfrm>
          <a:prstGeom prst="rect">
            <a:avLst/>
          </a:prstGeom>
          <a:noFill/>
        </p:spPr>
        <p:txBody>
          <a:bodyPr wrap="square" rtlCol="0">
            <a:spAutoFit/>
          </a:bodyPr>
          <a:lstStyle/>
          <a:p>
            <a:pPr marL="285750" indent="-285750" algn="r" rtl="1">
              <a:buFont typeface="Arial" panose="020B0604020202020204" pitchFamily="34" charset="0"/>
              <a:buChar char="•"/>
            </a:pPr>
            <a:r>
              <a:rPr lang="fa-IR" sz="2800" b="1" dirty="0">
                <a:cs typeface="B Nazanin" panose="00000400000000000000" pitchFamily="2" charset="-78"/>
              </a:rPr>
              <a:t>کشف تمدن </a:t>
            </a:r>
            <a:r>
              <a:rPr lang="fa-IR" sz="2800" b="1" dirty="0" smtClean="0">
                <a:cs typeface="B Nazanin" panose="00000400000000000000" pitchFamily="2" charset="-78"/>
              </a:rPr>
              <a:t>باستانی </a:t>
            </a:r>
            <a:r>
              <a:rPr lang="fa-IR" sz="2800" b="1" dirty="0" smtClean="0">
                <a:cs typeface="B Nazanin" panose="00000400000000000000" pitchFamily="2" charset="-78"/>
              </a:rPr>
              <a:t>سیلک نتیجه </a:t>
            </a:r>
            <a:r>
              <a:rPr lang="fa-IR" sz="2800" b="1" dirty="0">
                <a:cs typeface="B Nazanin" panose="00000400000000000000" pitchFamily="2" charset="-78"/>
              </a:rPr>
              <a:t>یک سیل شدید بود که در سال 1310 تمامی زمین های کشاورزی اطراف کاشان را </a:t>
            </a:r>
            <a:r>
              <a:rPr lang="fa-IR" sz="2800" b="1" dirty="0" smtClean="0">
                <a:cs typeface="B Nazanin" panose="00000400000000000000" pitchFamily="2" charset="-78"/>
              </a:rPr>
              <a:t>طی کرد. </a:t>
            </a:r>
            <a:endParaRPr lang="fa-IR" sz="2800" b="1" dirty="0">
              <a:cs typeface="B Nazanin" panose="00000400000000000000" pitchFamily="2" charset="-78"/>
            </a:endParaRPr>
          </a:p>
          <a:p>
            <a:pPr marL="285750" indent="-285750" algn="r" rtl="1">
              <a:buFont typeface="Arial" panose="020B0604020202020204" pitchFamily="34" charset="0"/>
              <a:buChar char="•"/>
            </a:pPr>
            <a:r>
              <a:rPr lang="fa-IR" sz="2800" b="1" dirty="0">
                <a:cs typeface="B Nazanin" panose="00000400000000000000" pitchFamily="2" charset="-78"/>
              </a:rPr>
              <a:t>بیرون آمدن آثار باستانی میان دو تپه سیلک کاشان؛ که در زبان مردم محلی به شهر نفرین شده معروف بوده </a:t>
            </a:r>
            <a:r>
              <a:rPr lang="fa-IR" sz="2800" b="1" dirty="0" smtClean="0">
                <a:cs typeface="B Nazanin" panose="00000400000000000000" pitchFamily="2" charset="-78"/>
              </a:rPr>
              <a:t>؛ </a:t>
            </a:r>
            <a:r>
              <a:rPr lang="fa-IR" sz="2800" b="1" dirty="0">
                <a:cs typeface="B Nazanin" panose="00000400000000000000" pitchFamily="2" charset="-78"/>
              </a:rPr>
              <a:t>توجه مرکز را به خود جلب کرد.</a:t>
            </a:r>
          </a:p>
          <a:p>
            <a:pPr marL="285750" indent="-285750" algn="r" rtl="1">
              <a:buFont typeface="Arial" panose="020B0604020202020204" pitchFamily="34" charset="0"/>
              <a:buChar char="•"/>
            </a:pPr>
            <a:r>
              <a:rPr lang="fa-IR" sz="2800" b="1" dirty="0">
                <a:cs typeface="B Nazanin" panose="00000400000000000000" pitchFamily="2" charset="-78"/>
              </a:rPr>
              <a:t>بر این اساس ماموریت حفاری این تمدن تازه کشف شده به </a:t>
            </a:r>
            <a:r>
              <a:rPr lang="fa-IR" sz="2800" b="1" dirty="0">
                <a:solidFill>
                  <a:srgbClr val="FF0000"/>
                </a:solidFill>
                <a:cs typeface="B Nazanin" panose="00000400000000000000" pitchFamily="2" charset="-78"/>
              </a:rPr>
              <a:t>رومن گیرشمن</a:t>
            </a:r>
            <a:r>
              <a:rPr lang="fa-IR" sz="2800" b="1" dirty="0">
                <a:cs typeface="B Nazanin" panose="00000400000000000000" pitchFamily="2" charset="-78"/>
              </a:rPr>
              <a:t>؛ باستان‌شناس معروف فرانسوی سپرده شد.</a:t>
            </a:r>
          </a:p>
          <a:p>
            <a:pPr marL="285750" indent="-285750" algn="r" rtl="1">
              <a:buFont typeface="Arial" panose="020B0604020202020204" pitchFamily="34" charset="0"/>
              <a:buChar char="•"/>
            </a:pPr>
            <a:r>
              <a:rPr lang="fa-IR" sz="2800" b="1" dirty="0">
                <a:cs typeface="B Nazanin" panose="00000400000000000000" pitchFamily="2" charset="-78"/>
              </a:rPr>
              <a:t>نتایج سه فصل حفاری گیرشمن در جامعه علمی زمان خود؛ منحصربه‌فرد بود </a:t>
            </a:r>
            <a:r>
              <a:rPr lang="fa-IR" sz="2800" b="1" dirty="0">
                <a:solidFill>
                  <a:srgbClr val="FF0000"/>
                </a:solidFill>
                <a:cs typeface="B Nazanin" panose="00000400000000000000" pitchFamily="2" charset="-78"/>
              </a:rPr>
              <a:t>زیرا وی تپه سیلک را به عنوان نخستین تمدن جلگه‌نشین فلات ایران معرفی کرد.</a:t>
            </a:r>
          </a:p>
          <a:p>
            <a:pPr marL="285750" indent="-285750" algn="r" rtl="1">
              <a:buFont typeface="Arial" panose="020B0604020202020204" pitchFamily="34" charset="0"/>
              <a:buChar char="•"/>
            </a:pPr>
            <a:r>
              <a:rPr lang="fa-IR" sz="2800" b="1" dirty="0">
                <a:cs typeface="B Nazanin" panose="00000400000000000000" pitchFamily="2" charset="-78"/>
              </a:rPr>
              <a:t>در واقع قدمت شکل گیری این تمدن به 6000 هزار سال ق.م می‌رسد و بیانگر مرحله ای نوین در سیر بشری است که انسان از غارنشینی به سوی جلگه های حاصل خیز مرکزی قدم می‌گذارد.</a:t>
            </a:r>
            <a:endParaRPr lang="en-US" sz="2800" b="1" dirty="0">
              <a:cs typeface="B Nazanin" panose="00000400000000000000" pitchFamily="2" charset="-78"/>
            </a:endParaRPr>
          </a:p>
        </p:txBody>
      </p:sp>
    </p:spTree>
    <p:extLst>
      <p:ext uri="{BB962C8B-B14F-4D97-AF65-F5344CB8AC3E}">
        <p14:creationId xmlns:p14="http://schemas.microsoft.com/office/powerpoint/2010/main" val="1131092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8874" y="96982"/>
            <a:ext cx="5375562" cy="429491"/>
          </a:xfrm>
        </p:spPr>
        <p:txBody>
          <a:bodyPr>
            <a:noAutofit/>
          </a:bodyPr>
          <a:lstStyle/>
          <a:p>
            <a:pPr algn="ctr" rtl="1"/>
            <a:r>
              <a:rPr lang="fa-IR" sz="4800" dirty="0">
                <a:latin typeface="Andalus" panose="02020603050405020304" pitchFamily="18" charset="-78"/>
                <a:cs typeface="Andalus" panose="02020603050405020304" pitchFamily="18" charset="-78"/>
              </a:rPr>
              <a:t>موقعیت جغرافیایی</a:t>
            </a:r>
            <a:endParaRPr lang="en-US" sz="4800" dirty="0">
              <a:latin typeface="Andalus" panose="02020603050405020304" pitchFamily="18" charset="-78"/>
              <a:cs typeface="Andalus" panose="02020603050405020304" pitchFamily="18" charset="-78"/>
            </a:endParaRPr>
          </a:p>
        </p:txBody>
      </p:sp>
      <p:sp>
        <p:nvSpPr>
          <p:cNvPr id="3" name="Content Placeholder 2"/>
          <p:cNvSpPr>
            <a:spLocks noGrp="1"/>
          </p:cNvSpPr>
          <p:nvPr>
            <p:ph idx="1"/>
          </p:nvPr>
        </p:nvSpPr>
        <p:spPr>
          <a:xfrm>
            <a:off x="4308764" y="685802"/>
            <a:ext cx="4641274" cy="5964381"/>
          </a:xfrm>
        </p:spPr>
        <p:txBody>
          <a:bodyPr>
            <a:normAutofit fontScale="92500"/>
          </a:bodyPr>
          <a:lstStyle/>
          <a:p>
            <a:pPr algn="r" rtl="1">
              <a:lnSpc>
                <a:spcPct val="150000"/>
              </a:lnSpc>
            </a:pPr>
            <a:r>
              <a:rPr lang="fa-IR" sz="2400" b="1" dirty="0">
                <a:cs typeface="B Nazanin" panose="00000400000000000000" pitchFamily="2" charset="-78"/>
              </a:rPr>
              <a:t>بستر کنونی سیلک در ضلع جنوب غربی شهر کاشان واقع شده است. </a:t>
            </a:r>
          </a:p>
          <a:p>
            <a:pPr algn="r" rtl="1">
              <a:lnSpc>
                <a:spcPct val="150000"/>
              </a:lnSpc>
            </a:pPr>
            <a:r>
              <a:rPr lang="fa-IR" sz="2400" b="1" dirty="0">
                <a:cs typeface="B Nazanin" panose="00000400000000000000" pitchFamily="2" charset="-78"/>
              </a:rPr>
              <a:t>شامل دو تپه به فاصله 600 متری است که در راستای شمالی- جنوبی قرار گرفته اند.</a:t>
            </a:r>
          </a:p>
          <a:p>
            <a:pPr algn="r" rtl="1">
              <a:lnSpc>
                <a:spcPct val="150000"/>
              </a:lnSpc>
            </a:pPr>
            <a:r>
              <a:rPr lang="fa-IR" sz="2400" b="1" dirty="0">
                <a:cs typeface="B Nazanin" panose="00000400000000000000" pitchFamily="2" charset="-78"/>
              </a:rPr>
              <a:t>شکل گیری تمدن سیلک، مثل خیلی از تمدن های مرکزی فلات ایران مدیون جلگه های متعددی است که در گذشته دور وجود داشته </a:t>
            </a:r>
            <a:r>
              <a:rPr lang="fa-IR" b="1" dirty="0" smtClean="0">
                <a:cs typeface="B Nazanin" panose="00000400000000000000" pitchFamily="2" charset="-78"/>
              </a:rPr>
              <a:t>است</a:t>
            </a:r>
            <a:r>
              <a:rPr lang="fa-IR" sz="2400" b="1" dirty="0" smtClean="0">
                <a:cs typeface="B Nazanin" panose="00000400000000000000" pitchFamily="2" charset="-78"/>
              </a:rPr>
              <a:t>. </a:t>
            </a:r>
            <a:r>
              <a:rPr lang="fa-IR" sz="2400" b="1" dirty="0">
                <a:cs typeface="B Nazanin" panose="00000400000000000000" pitchFamily="2" charset="-78"/>
              </a:rPr>
              <a:t>این جلگه ها حاصل دریاچه های عظیمی هستند که از شمال تا جنوب را به شکل متعددی پوشش می‌دادند که اکنون به دلیل تغییرات آب و هوایی از بین رفته اند.</a:t>
            </a:r>
          </a:p>
        </p:txBody>
      </p:sp>
      <p:pic>
        <p:nvPicPr>
          <p:cNvPr id="5" name="Picture 4"/>
          <p:cNvPicPr>
            <a:picLocks noChangeAspect="1"/>
          </p:cNvPicPr>
          <p:nvPr/>
        </p:nvPicPr>
        <p:blipFill>
          <a:blip r:embed="rId2"/>
          <a:stretch>
            <a:fillRect/>
          </a:stretch>
        </p:blipFill>
        <p:spPr>
          <a:xfrm>
            <a:off x="304865" y="817417"/>
            <a:ext cx="3851499" cy="5458691"/>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725094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6382" y="0"/>
            <a:ext cx="2682586" cy="729383"/>
          </a:xfrm>
        </p:spPr>
        <p:txBody>
          <a:bodyPr>
            <a:normAutofit/>
          </a:bodyPr>
          <a:lstStyle/>
          <a:p>
            <a:pPr algn="ctr" rtl="1"/>
            <a:r>
              <a:rPr lang="fa-IR" sz="4000" dirty="0" smtClean="0">
                <a:latin typeface="Andalus" panose="02020603050405020304" pitchFamily="18" charset="-78"/>
                <a:cs typeface="Andalus" panose="02020603050405020304" pitchFamily="18" charset="-78"/>
              </a:rPr>
              <a:t>رومن گیرشمن</a:t>
            </a:r>
            <a:endParaRPr lang="en-US" sz="4000" dirty="0">
              <a:latin typeface="Andalus" panose="02020603050405020304" pitchFamily="18" charset="-78"/>
              <a:cs typeface="Andalus" panose="02020603050405020304" pitchFamily="18" charset="-78"/>
            </a:endParaRPr>
          </a:p>
        </p:txBody>
      </p:sp>
      <p:sp>
        <p:nvSpPr>
          <p:cNvPr id="4" name="TextBox 3"/>
          <p:cNvSpPr txBox="1"/>
          <p:nvPr/>
        </p:nvSpPr>
        <p:spPr>
          <a:xfrm>
            <a:off x="0" y="729383"/>
            <a:ext cx="9144000" cy="4154984"/>
          </a:xfrm>
          <a:prstGeom prst="rect">
            <a:avLst/>
          </a:prstGeom>
          <a:noFill/>
        </p:spPr>
        <p:txBody>
          <a:bodyPr wrap="square" rtlCol="0">
            <a:spAutoFit/>
          </a:bodyPr>
          <a:lstStyle/>
          <a:p>
            <a:pPr marL="342900" indent="-342900" algn="r" rtl="1">
              <a:buFont typeface="Arial" panose="020B0604020202020204" pitchFamily="34" charset="0"/>
              <a:buChar char="•"/>
            </a:pPr>
            <a:r>
              <a:rPr lang="fa-IR" sz="2400" b="1" dirty="0" smtClean="0">
                <a:cs typeface="B Nazanin" panose="00000400000000000000" pitchFamily="2" charset="-78"/>
              </a:rPr>
              <a:t>رومن گیرشمن باستان‌شناس، کاوشگر و تاریخ‌نگار فرانسوی که در 1895 در خارکیف اوکراین به دنیا آمد. تحصیلات خود را در حوزه باستان‌شناسی در دانشگاه سوربن و مدرسه عالی لوور به اتمام رساند و در سال 1930 در اولین تجربه خود در حفاری های منطقه تلو </a:t>
            </a:r>
            <a:r>
              <a:rPr lang="en-US" sz="2400" b="1" dirty="0" smtClean="0">
                <a:cs typeface="B Nazanin" panose="00000400000000000000" pitchFamily="2" charset="-78"/>
              </a:rPr>
              <a:t>((</a:t>
            </a:r>
            <a:r>
              <a:rPr lang="en-US" sz="2400" b="1" dirty="0" err="1" smtClean="0">
                <a:cs typeface="B Nazanin" panose="00000400000000000000" pitchFamily="2" charset="-78"/>
              </a:rPr>
              <a:t>tello</a:t>
            </a:r>
            <a:r>
              <a:rPr lang="en-US" sz="2400" b="1" dirty="0" smtClean="0">
                <a:cs typeface="B Nazanin" panose="00000400000000000000" pitchFamily="2" charset="-78"/>
              </a:rPr>
              <a:t>))</a:t>
            </a:r>
            <a:r>
              <a:rPr lang="fa-IR" sz="2400" b="1" dirty="0" smtClean="0">
                <a:cs typeface="B Nazanin" panose="00000400000000000000" pitchFamily="2" charset="-78"/>
              </a:rPr>
              <a:t> در کشور عراق حضور پیدا کرد.</a:t>
            </a:r>
          </a:p>
          <a:p>
            <a:pPr marL="342900" indent="-342900" algn="r" rtl="1">
              <a:buFont typeface="Arial" panose="020B0604020202020204" pitchFamily="34" charset="0"/>
              <a:buChar char="•"/>
            </a:pPr>
            <a:r>
              <a:rPr lang="fa-IR" sz="2400" b="1" dirty="0" smtClean="0">
                <a:cs typeface="B Nazanin" panose="00000400000000000000" pitchFamily="2" charset="-78"/>
              </a:rPr>
              <a:t>کاوش های ماندگار وی در تپه گیان، لرستان، اسدآباد، جزیره خارک،  سیلک، شوش و تخت جمشید؛ میراث ماندگاری از </a:t>
            </a:r>
            <a:r>
              <a:rPr lang="fa-IR" sz="2400" b="1" dirty="0" smtClean="0">
                <a:cs typeface="B Nazanin" panose="00000400000000000000" pitchFamily="2" charset="-78"/>
              </a:rPr>
              <a:t>وی </a:t>
            </a:r>
            <a:r>
              <a:rPr lang="fa-IR" sz="2400" b="1" dirty="0" smtClean="0">
                <a:cs typeface="B Nazanin" panose="00000400000000000000" pitchFamily="2" charset="-78"/>
              </a:rPr>
              <a:t>در تاریخ باستان‌شناسی ایران به جای گذاشت.</a:t>
            </a:r>
          </a:p>
          <a:p>
            <a:pPr marL="342900" indent="-342900" algn="r" rtl="1">
              <a:buFont typeface="Arial" panose="020B0604020202020204" pitchFamily="34" charset="0"/>
              <a:buChar char="•"/>
            </a:pPr>
            <a:r>
              <a:rPr lang="fa-IR" sz="2400" b="1" dirty="0" smtClean="0">
                <a:cs typeface="B Nazanin" panose="00000400000000000000" pitchFamily="2" charset="-78"/>
              </a:rPr>
              <a:t>کتاب </a:t>
            </a:r>
            <a:r>
              <a:rPr lang="fa-IR" sz="2400" b="1" dirty="0" smtClean="0">
                <a:solidFill>
                  <a:srgbClr val="FF0000"/>
                </a:solidFill>
                <a:cs typeface="B Nazanin" panose="00000400000000000000" pitchFamily="2" charset="-78"/>
              </a:rPr>
              <a:t>(( ایران از آغاز تا اسلام))</a:t>
            </a:r>
            <a:r>
              <a:rPr lang="fa-IR" sz="2400" b="1" dirty="0" smtClean="0">
                <a:cs typeface="B Nazanin" panose="00000400000000000000" pitchFamily="2" charset="-78"/>
              </a:rPr>
              <a:t> وی، یکی از بهترین منابع مطالعاتی در حوزه سیر و تکوین سیاسی، فرهنگی، اقتصادی و اجتماعی ایران از تمدن های ابتدایی تا سقوط </a:t>
            </a:r>
            <a:r>
              <a:rPr lang="fa-IR" sz="2400" b="1" dirty="0" smtClean="0">
                <a:cs typeface="B Nazanin" panose="00000400000000000000" pitchFamily="2" charset="-78"/>
              </a:rPr>
              <a:t>ساسانیان بوده  </a:t>
            </a:r>
            <a:r>
              <a:rPr lang="fa-IR" sz="2400" b="1" dirty="0" smtClean="0">
                <a:cs typeface="B Nazanin" panose="00000400000000000000" pitchFamily="2" charset="-78"/>
              </a:rPr>
              <a:t>است.</a:t>
            </a:r>
          </a:p>
          <a:p>
            <a:pPr algn="r" rtl="1"/>
            <a:endParaRPr lang="en-US" sz="2400"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53759" y="4165888"/>
            <a:ext cx="3031549" cy="25717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128862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0145" y="1"/>
            <a:ext cx="5043056" cy="831273"/>
          </a:xfrm>
        </p:spPr>
        <p:txBody>
          <a:bodyPr>
            <a:normAutofit/>
          </a:bodyPr>
          <a:lstStyle/>
          <a:p>
            <a:pPr algn="ctr" rtl="1"/>
            <a:r>
              <a:rPr lang="fa-IR" sz="4800" b="1" dirty="0">
                <a:latin typeface="Andalus" panose="02020603050405020304" pitchFamily="18" charset="-78"/>
                <a:cs typeface="Andalus" panose="02020603050405020304" pitchFamily="18" charset="-78"/>
              </a:rPr>
              <a:t>تکوین</a:t>
            </a:r>
            <a:endParaRPr lang="en-US" sz="4800" b="1" dirty="0">
              <a:latin typeface="Andalus" panose="02020603050405020304" pitchFamily="18" charset="-78"/>
              <a:cs typeface="Andalus" panose="02020603050405020304" pitchFamily="18" charset="-78"/>
            </a:endParaRPr>
          </a:p>
        </p:txBody>
      </p:sp>
      <p:sp>
        <p:nvSpPr>
          <p:cNvPr id="3" name="Content Placeholder 2"/>
          <p:cNvSpPr>
            <a:spLocks noGrp="1"/>
          </p:cNvSpPr>
          <p:nvPr>
            <p:ph idx="1"/>
          </p:nvPr>
        </p:nvSpPr>
        <p:spPr>
          <a:xfrm>
            <a:off x="0" y="831274"/>
            <a:ext cx="9144000" cy="6331526"/>
          </a:xfrm>
        </p:spPr>
        <p:txBody>
          <a:bodyPr>
            <a:normAutofit/>
          </a:bodyPr>
          <a:lstStyle/>
          <a:p>
            <a:pPr algn="r" rtl="1"/>
            <a:r>
              <a:rPr lang="fa-IR" sz="2800" b="1" dirty="0" smtClean="0">
                <a:latin typeface="Andalus" panose="02020603050405020304" pitchFamily="18" charset="-78"/>
                <a:cs typeface="B Nazanin" panose="00000400000000000000" pitchFamily="2" charset="-78"/>
              </a:rPr>
              <a:t>مردم سیلک برای عبور از زندگی تک بعدی </a:t>
            </a:r>
            <a:r>
              <a:rPr lang="fa-IR" sz="2800" b="1" dirty="0" smtClean="0">
                <a:latin typeface="Andalus" panose="02020603050405020304" pitchFamily="18" charset="-78"/>
                <a:cs typeface="B Nazanin" panose="00000400000000000000" pitchFamily="2" charset="-78"/>
              </a:rPr>
              <a:t>شکارچی‌گری؛ </a:t>
            </a:r>
            <a:r>
              <a:rPr lang="fa-IR" sz="2800" b="1" dirty="0" smtClean="0">
                <a:latin typeface="Andalus" panose="02020603050405020304" pitchFamily="18" charset="-78"/>
                <a:cs typeface="B Nazanin" panose="00000400000000000000" pitchFamily="2" charset="-78"/>
              </a:rPr>
              <a:t>روی به اهلی کردن حیوانات آوردند.</a:t>
            </a:r>
          </a:p>
          <a:p>
            <a:pPr algn="just" rtl="1"/>
            <a:r>
              <a:rPr lang="fa-IR" sz="2800" b="1" dirty="0">
                <a:solidFill>
                  <a:srgbClr val="FF0000"/>
                </a:solidFill>
                <a:latin typeface="Andalus" panose="02020603050405020304" pitchFamily="18" charset="-78"/>
                <a:cs typeface="B Nazanin" panose="00000400000000000000" pitchFamily="2" charset="-78"/>
              </a:rPr>
              <a:t>گاو و بز </a:t>
            </a:r>
            <a:r>
              <a:rPr lang="fa-IR" sz="2800" b="1" dirty="0">
                <a:latin typeface="Andalus" panose="02020603050405020304" pitchFamily="18" charset="-78"/>
                <a:cs typeface="B Nazanin" panose="00000400000000000000" pitchFamily="2" charset="-78"/>
              </a:rPr>
              <a:t>از نخستین حیواناتی بودند که توسط مردم بومی فلات ایران اهلی شدند. ردپای این دو حیوان در تمامی </a:t>
            </a:r>
            <a:r>
              <a:rPr lang="fa-IR" sz="2800" b="1" dirty="0" smtClean="0">
                <a:latin typeface="Andalus" panose="02020603050405020304" pitchFamily="18" charset="-78"/>
                <a:cs typeface="B Nazanin" panose="00000400000000000000" pitchFamily="2" charset="-78"/>
              </a:rPr>
              <a:t>تمدن‌های ابتدایی </a:t>
            </a:r>
            <a:r>
              <a:rPr lang="fa-IR" sz="2800" b="1" dirty="0">
                <a:latin typeface="Andalus" panose="02020603050405020304" pitchFamily="18" charset="-78"/>
                <a:cs typeface="B Nazanin" panose="00000400000000000000" pitchFamily="2" charset="-78"/>
              </a:rPr>
              <a:t>فلات ایران دیده می‌شود. به همین دلیل می</a:t>
            </a:r>
            <a:r>
              <a:rPr lang="fa-IR" sz="2800" b="1" dirty="0" smtClean="0">
                <a:latin typeface="Andalus" panose="02020603050405020304" pitchFamily="18" charset="-78"/>
                <a:cs typeface="B Nazanin" panose="00000400000000000000" pitchFamily="2" charset="-78"/>
              </a:rPr>
              <a:t>توان گفت به شدت در میان </a:t>
            </a:r>
            <a:r>
              <a:rPr lang="fa-IR" sz="2800" b="1" dirty="0" smtClean="0">
                <a:latin typeface="Andalus" panose="02020603050405020304" pitchFamily="18" charset="-78"/>
                <a:cs typeface="B Nazanin" panose="00000400000000000000" pitchFamily="2" charset="-78"/>
              </a:rPr>
              <a:t>اهالی </a:t>
            </a:r>
            <a:r>
              <a:rPr lang="fa-IR" sz="2800" b="1" dirty="0" smtClean="0">
                <a:latin typeface="Andalus" panose="02020603050405020304" pitchFamily="18" charset="-78"/>
                <a:cs typeface="B Nazanin" panose="00000400000000000000" pitchFamily="2" charset="-78"/>
              </a:rPr>
              <a:t>بومی مقدس بودند، </a:t>
            </a:r>
            <a:r>
              <a:rPr lang="fa-IR" sz="2800" b="1" dirty="0" smtClean="0">
                <a:latin typeface="Andalus" panose="02020603050405020304" pitchFamily="18" charset="-78"/>
                <a:cs typeface="B Nazanin" panose="00000400000000000000" pitchFamily="2" charset="-78"/>
              </a:rPr>
              <a:t>همان‌طور </a:t>
            </a:r>
            <a:r>
              <a:rPr lang="fa-IR" sz="2800" b="1" dirty="0" smtClean="0">
                <a:latin typeface="Andalus" panose="02020603050405020304" pitchFamily="18" charset="-78"/>
                <a:cs typeface="B Nazanin" panose="00000400000000000000" pitchFamily="2" charset="-78"/>
              </a:rPr>
              <a:t>که اسب برای مهاجران آریایی به شدت مقدس بود.</a:t>
            </a:r>
          </a:p>
          <a:p>
            <a:pPr algn="just" rtl="1"/>
            <a:r>
              <a:rPr lang="fa-IR" sz="2800" b="1" dirty="0">
                <a:latin typeface="Andalus" panose="02020603050405020304" pitchFamily="18" charset="-78"/>
                <a:cs typeface="B Nazanin" panose="00000400000000000000" pitchFamily="2" charset="-78"/>
              </a:rPr>
              <a:t>بناهای مسکونی در سال های متمادی؛ از فرم بی قاعده چوبی به </a:t>
            </a:r>
            <a:r>
              <a:rPr lang="fa-IR" sz="2800" b="1" dirty="0" smtClean="0">
                <a:latin typeface="Andalus" panose="02020603050405020304" pitchFamily="18" charset="-78"/>
                <a:cs typeface="B Nazanin" panose="00000400000000000000" pitchFamily="2" charset="-78"/>
              </a:rPr>
              <a:t>خانه‌های </a:t>
            </a:r>
            <a:r>
              <a:rPr lang="fa-IR" sz="2800" b="1" dirty="0">
                <a:latin typeface="Andalus" panose="02020603050405020304" pitchFamily="18" charset="-78"/>
                <a:cs typeface="B Nazanin" panose="00000400000000000000" pitchFamily="2" charset="-78"/>
              </a:rPr>
              <a:t>خشتی ساختارمند تکامل پیدا </a:t>
            </a:r>
            <a:r>
              <a:rPr lang="fa-IR" sz="2800" b="1" dirty="0" smtClean="0">
                <a:latin typeface="Andalus" panose="02020603050405020304" pitchFamily="18" charset="-78"/>
                <a:cs typeface="B Nazanin" panose="00000400000000000000" pitchFamily="2" charset="-78"/>
              </a:rPr>
              <a:t>کردند اما </a:t>
            </a:r>
            <a:r>
              <a:rPr lang="fa-IR" sz="2800" b="1" dirty="0">
                <a:solidFill>
                  <a:srgbClr val="FF0000"/>
                </a:solidFill>
                <a:latin typeface="Andalus" panose="02020603050405020304" pitchFamily="18" charset="-78"/>
                <a:cs typeface="B Nazanin" panose="00000400000000000000" pitchFamily="2" charset="-78"/>
              </a:rPr>
              <a:t>یکی از مهم‌ترین ارکان معماری سیلک، در ساخت بناهای مذهبی بود. </a:t>
            </a:r>
          </a:p>
          <a:p>
            <a:pPr algn="just" rtl="1"/>
            <a:r>
              <a:rPr lang="fa-IR" sz="2800" b="1" dirty="0">
                <a:latin typeface="Andalus" panose="02020603050405020304" pitchFamily="18" charset="-78"/>
                <a:cs typeface="B Nazanin" panose="00000400000000000000" pitchFamily="2" charset="-78"/>
              </a:rPr>
              <a:t>زیگورات ((نیایش‌گاه)) سیلک که به نمادی از این تمدن تبدیل شده را می‌توان از اولین بناهای مذهبی نه تنها ایران بلکه جهان دانست. در واقع مکانی است که انسان ها تصمیم گرفتند با </a:t>
            </a:r>
            <a:r>
              <a:rPr lang="fa-IR" sz="2800" b="1" dirty="0" smtClean="0">
                <a:latin typeface="Andalus" panose="02020603050405020304" pitchFamily="18" charset="-78"/>
                <a:cs typeface="B Nazanin" panose="00000400000000000000" pitchFamily="2" charset="-78"/>
              </a:rPr>
              <a:t>نیایش خدایان‌شان </a:t>
            </a:r>
            <a:r>
              <a:rPr lang="fa-IR" sz="2800" b="1" dirty="0">
                <a:latin typeface="Andalus" panose="02020603050405020304" pitchFamily="18" charset="-78"/>
                <a:cs typeface="B Nazanin" panose="00000400000000000000" pitchFamily="2" charset="-78"/>
              </a:rPr>
              <a:t>به </a:t>
            </a:r>
            <a:r>
              <a:rPr lang="fa-IR" sz="2800" b="1" dirty="0" smtClean="0">
                <a:latin typeface="Andalus" panose="02020603050405020304" pitchFamily="18" charset="-78"/>
                <a:cs typeface="B Nazanin" panose="00000400000000000000" pitchFamily="2" charset="-78"/>
              </a:rPr>
              <a:t>شکل </a:t>
            </a:r>
            <a:r>
              <a:rPr lang="fa-IR" sz="2800" b="1" dirty="0">
                <a:latin typeface="Andalus" panose="02020603050405020304" pitchFamily="18" charset="-78"/>
                <a:cs typeface="B Nazanin" panose="00000400000000000000" pitchFamily="2" charset="-78"/>
              </a:rPr>
              <a:t>اجتماعی، انسجام خود را حفظ کنند. </a:t>
            </a:r>
          </a:p>
        </p:txBody>
      </p:sp>
    </p:spTree>
    <p:extLst>
      <p:ext uri="{BB962C8B-B14F-4D97-AF65-F5344CB8AC3E}">
        <p14:creationId xmlns:p14="http://schemas.microsoft.com/office/powerpoint/2010/main" val="2316785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995055" y="0"/>
            <a:ext cx="7148945" cy="3574473"/>
          </a:xfrm>
          <a:prstGeom prst="rect">
            <a:avLst/>
          </a:prstGeom>
        </p:spPr>
      </p:pic>
      <p:pic>
        <p:nvPicPr>
          <p:cNvPr id="5" name="Picture 4"/>
          <p:cNvPicPr>
            <a:picLocks noChangeAspect="1"/>
          </p:cNvPicPr>
          <p:nvPr/>
        </p:nvPicPr>
        <p:blipFill>
          <a:blip r:embed="rId3"/>
          <a:stretch>
            <a:fillRect/>
          </a:stretch>
        </p:blipFill>
        <p:spPr>
          <a:xfrm>
            <a:off x="0" y="3574473"/>
            <a:ext cx="7148945" cy="3283527"/>
          </a:xfrm>
          <a:prstGeom prst="rect">
            <a:avLst/>
          </a:prstGeom>
        </p:spPr>
      </p:pic>
      <p:sp>
        <p:nvSpPr>
          <p:cNvPr id="6" name="TextBox 5"/>
          <p:cNvSpPr txBox="1"/>
          <p:nvPr/>
        </p:nvSpPr>
        <p:spPr>
          <a:xfrm>
            <a:off x="221673" y="304800"/>
            <a:ext cx="1634836" cy="1815882"/>
          </a:xfrm>
          <a:prstGeom prst="rect">
            <a:avLst/>
          </a:prstGeom>
          <a:noFill/>
        </p:spPr>
        <p:txBody>
          <a:bodyPr wrap="square" rtlCol="0">
            <a:spAutoFit/>
          </a:bodyPr>
          <a:lstStyle/>
          <a:p>
            <a:pPr algn="ctr" rtl="1"/>
            <a:r>
              <a:rPr lang="fa-IR" sz="2800" b="1" dirty="0" smtClean="0">
                <a:cs typeface="B Nazanin" panose="00000400000000000000" pitchFamily="2" charset="-78"/>
              </a:rPr>
              <a:t>بقایای کنونی زیگورات سیلک</a:t>
            </a:r>
            <a:endParaRPr lang="en-US" sz="2800" b="1" dirty="0">
              <a:cs typeface="B Nazanin" panose="00000400000000000000" pitchFamily="2" charset="-78"/>
            </a:endParaRPr>
          </a:p>
        </p:txBody>
      </p:sp>
      <p:sp>
        <p:nvSpPr>
          <p:cNvPr id="7" name="TextBox 6"/>
          <p:cNvSpPr txBox="1"/>
          <p:nvPr/>
        </p:nvSpPr>
        <p:spPr>
          <a:xfrm>
            <a:off x="7356764" y="3934691"/>
            <a:ext cx="1496291" cy="2246769"/>
          </a:xfrm>
          <a:prstGeom prst="rect">
            <a:avLst/>
          </a:prstGeom>
          <a:noFill/>
        </p:spPr>
        <p:txBody>
          <a:bodyPr wrap="square" rtlCol="0">
            <a:spAutoFit/>
          </a:bodyPr>
          <a:lstStyle/>
          <a:p>
            <a:pPr algn="ctr" rtl="1"/>
            <a:r>
              <a:rPr lang="fa-IR" sz="2800" b="1" dirty="0" smtClean="0">
                <a:cs typeface="B Nazanin" panose="00000400000000000000" pitchFamily="2" charset="-78"/>
              </a:rPr>
              <a:t>طرح ترسیمی از معماری زیگورات سیلک</a:t>
            </a:r>
            <a:endParaRPr lang="en-US" sz="2800" b="1" dirty="0">
              <a:cs typeface="B Nazanin" panose="00000400000000000000" pitchFamily="2" charset="-78"/>
            </a:endParaRPr>
          </a:p>
        </p:txBody>
      </p:sp>
    </p:spTree>
    <p:extLst>
      <p:ext uri="{BB962C8B-B14F-4D97-AF65-F5344CB8AC3E}">
        <p14:creationId xmlns:p14="http://schemas.microsoft.com/office/powerpoint/2010/main" val="22649993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4541" y="0"/>
            <a:ext cx="3347605" cy="637744"/>
          </a:xfrm>
        </p:spPr>
        <p:txBody>
          <a:bodyPr>
            <a:noAutofit/>
          </a:bodyPr>
          <a:lstStyle/>
          <a:p>
            <a:pPr algn="ctr" rtl="1"/>
            <a:r>
              <a:rPr lang="fa-IR" sz="4800" b="1" dirty="0" smtClean="0">
                <a:latin typeface="Andalus" panose="02020603050405020304" pitchFamily="18" charset="-78"/>
                <a:cs typeface="Andalus" panose="02020603050405020304" pitchFamily="18" charset="-78"/>
              </a:rPr>
              <a:t>آثار</a:t>
            </a:r>
            <a:endParaRPr lang="en-US" sz="4800" b="1" dirty="0">
              <a:latin typeface="Andalus" panose="02020603050405020304" pitchFamily="18" charset="-78"/>
              <a:cs typeface="Andalus" panose="02020603050405020304" pitchFamily="18"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45832496"/>
              </p:ext>
            </p:extLst>
          </p:nvPr>
        </p:nvGraphicFramePr>
        <p:xfrm>
          <a:off x="207963" y="637745"/>
          <a:ext cx="8658225" cy="60122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91601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1784" y="4724397"/>
            <a:ext cx="8250380" cy="1967347"/>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b="1" dirty="0" smtClean="0">
                <a:cs typeface="B Nazanin" panose="00000400000000000000" pitchFamily="2" charset="-78"/>
              </a:rPr>
              <a:t>به طور مثال فرم رسم الخط آنان در تکامل خط عیلامی است که نیز منجر به تاثیر گذاری در شکل گیری خط میخی فارسی باستان می‌شود. لازم به ذکر است که بومیان از اصلی ترین </a:t>
            </a:r>
            <a:r>
              <a:rPr lang="fa-IR" b="1" smtClean="0">
                <a:cs typeface="B Nazanin" panose="00000400000000000000" pitchFamily="2" charset="-78"/>
              </a:rPr>
              <a:t>عناصر </a:t>
            </a:r>
            <a:r>
              <a:rPr lang="fa-IR" b="1" smtClean="0">
                <a:cs typeface="B Nazanin" panose="00000400000000000000" pitchFamily="2" charset="-78"/>
              </a:rPr>
              <a:t>وقف </a:t>
            </a:r>
            <a:r>
              <a:rPr lang="fa-IR" b="1" dirty="0" smtClean="0">
                <a:cs typeface="B Nazanin" panose="00000400000000000000" pitchFamily="2" charset="-78"/>
              </a:rPr>
              <a:t>دهی مهاجران آریایی در فلات ایران بودند و آن ها را آموزش دادند تا چگونه بتوانند حیات </a:t>
            </a:r>
            <a:r>
              <a:rPr lang="fa-IR" b="1" smtClean="0">
                <a:cs typeface="B Nazanin" panose="00000400000000000000" pitchFamily="2" charset="-78"/>
              </a:rPr>
              <a:t>خود </a:t>
            </a:r>
            <a:r>
              <a:rPr lang="fa-IR" b="1" smtClean="0">
                <a:cs typeface="B Nazanin" panose="00000400000000000000" pitchFamily="2" charset="-78"/>
              </a:rPr>
              <a:t>را در  </a:t>
            </a:r>
            <a:r>
              <a:rPr lang="fa-IR" b="1" dirty="0" smtClean="0">
                <a:cs typeface="B Nazanin" panose="00000400000000000000" pitchFamily="2" charset="-78"/>
              </a:rPr>
              <a:t>این سرزمین ادامه بدهند.</a:t>
            </a:r>
          </a:p>
        </p:txBody>
      </p:sp>
      <p:sp>
        <p:nvSpPr>
          <p:cNvPr id="7" name="Rectangle 6"/>
          <p:cNvSpPr/>
          <p:nvPr/>
        </p:nvSpPr>
        <p:spPr>
          <a:xfrm>
            <a:off x="401783" y="3616036"/>
            <a:ext cx="8250381" cy="997526"/>
          </a:xfrm>
          <a:prstGeom prst="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b="1" dirty="0" smtClean="0">
                <a:solidFill>
                  <a:srgbClr val="FF0000"/>
                </a:solidFill>
                <a:cs typeface="B Nazanin" panose="00000400000000000000" pitchFamily="2" charset="-78"/>
              </a:rPr>
              <a:t>در واقع بخشی از اهمیت فوق العاده این تمدن های پیشا </a:t>
            </a:r>
            <a:r>
              <a:rPr lang="fa-IR" b="1" dirty="0" smtClean="0">
                <a:solidFill>
                  <a:srgbClr val="FF0000"/>
                </a:solidFill>
                <a:cs typeface="B Nazanin" panose="00000400000000000000" pitchFamily="2" charset="-78"/>
              </a:rPr>
              <a:t>آریایی </a:t>
            </a:r>
            <a:r>
              <a:rPr lang="fa-IR" b="1" dirty="0" smtClean="0">
                <a:solidFill>
                  <a:srgbClr val="FF0000"/>
                </a:solidFill>
                <a:cs typeface="B Nazanin" panose="00000400000000000000" pitchFamily="2" charset="-78"/>
              </a:rPr>
              <a:t>تاثیری است که در حکومت های آریایی(( ماد، هخامنشی و ...)) گذاشتند.</a:t>
            </a:r>
          </a:p>
        </p:txBody>
      </p:sp>
      <p:sp>
        <p:nvSpPr>
          <p:cNvPr id="8" name="Rectangle 7"/>
          <p:cNvSpPr/>
          <p:nvPr/>
        </p:nvSpPr>
        <p:spPr>
          <a:xfrm>
            <a:off x="401783" y="2632357"/>
            <a:ext cx="8250381" cy="886696"/>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b="1" dirty="0" smtClean="0">
                <a:solidFill>
                  <a:schemeClr val="tx1"/>
                </a:solidFill>
                <a:cs typeface="B Nazanin" panose="00000400000000000000" pitchFamily="2" charset="-78"/>
              </a:rPr>
              <a:t>در خصوص پایان حیات سیاسی این تمدن می‌توان گفت آن ها مغلوب آریایی های شدند که </a:t>
            </a:r>
            <a:r>
              <a:rPr lang="fa-IR" b="1" dirty="0" smtClean="0">
                <a:solidFill>
                  <a:schemeClr val="tx1"/>
                </a:solidFill>
                <a:cs typeface="B Nazanin" panose="00000400000000000000" pitchFamily="2" charset="-78"/>
              </a:rPr>
              <a:t>مهاجرتشان </a:t>
            </a:r>
            <a:r>
              <a:rPr lang="fa-IR" b="1" dirty="0" smtClean="0">
                <a:solidFill>
                  <a:schemeClr val="tx1"/>
                </a:solidFill>
                <a:cs typeface="B Nazanin" panose="00000400000000000000" pitchFamily="2" charset="-78"/>
              </a:rPr>
              <a:t>در طی هزاره اول ق.م شدت گرفته بود و در حال تثبیت قدرت خود در فلات مرکزی ایران بودند.</a:t>
            </a:r>
          </a:p>
        </p:txBody>
      </p:sp>
      <p:sp>
        <p:nvSpPr>
          <p:cNvPr id="9" name="Rectangle 8"/>
          <p:cNvSpPr/>
          <p:nvPr/>
        </p:nvSpPr>
        <p:spPr>
          <a:xfrm>
            <a:off x="401783" y="1593273"/>
            <a:ext cx="8250380" cy="92824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b="1" dirty="0" smtClean="0">
                <a:cs typeface="B Nazanin" panose="00000400000000000000" pitchFamily="2" charset="-78"/>
              </a:rPr>
              <a:t>گستره فرهنگی این تمدن به شکلی بسط پیدا می‌کند که در تمامی تمدن های اطراف خود از شمال تا چشمه علی ری و از جنوب تا تپه یحیی و از غرب تا بین النهرین قابل مطالعه است و سیر ارتباطی بسیار قدرتمندی را نشان می‌دهد.</a:t>
            </a:r>
          </a:p>
        </p:txBody>
      </p:sp>
      <p:sp>
        <p:nvSpPr>
          <p:cNvPr id="10" name="Rectangle 9"/>
          <p:cNvSpPr/>
          <p:nvPr/>
        </p:nvSpPr>
        <p:spPr>
          <a:xfrm>
            <a:off x="401784" y="318646"/>
            <a:ext cx="8250380" cy="1108367"/>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b="1" dirty="0" smtClean="0">
                <a:cs typeface="B Nazanin" panose="00000400000000000000" pitchFamily="2" charset="-78"/>
              </a:rPr>
              <a:t>تمدن سیلک در طی چند هزار سال توانست </a:t>
            </a:r>
            <a:r>
              <a:rPr lang="fa-IR" b="1" dirty="0" smtClean="0">
                <a:cs typeface="B Nazanin" panose="00000400000000000000" pitchFamily="2" charset="-78"/>
              </a:rPr>
              <a:t>حیات </a:t>
            </a:r>
            <a:r>
              <a:rPr lang="fa-IR" b="1" dirty="0" smtClean="0">
                <a:cs typeface="B Nazanin" panose="00000400000000000000" pitchFamily="2" charset="-78"/>
              </a:rPr>
              <a:t>سیاسی- اجتماعی خود را حفظ کند و گسترش دهد.</a:t>
            </a:r>
          </a:p>
        </p:txBody>
      </p:sp>
    </p:spTree>
    <p:extLst>
      <p:ext uri="{BB962C8B-B14F-4D97-AF65-F5344CB8AC3E}">
        <p14:creationId xmlns:p14="http://schemas.microsoft.com/office/powerpoint/2010/main" val="3250058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1"/>
            <a:ext cx="9144000" cy="68579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89505657"/>
      </p:ext>
    </p:extLst>
  </p:cSld>
  <p:clrMapOvr>
    <a:masterClrMapping/>
  </p:clrMapOvr>
</p:sld>
</file>

<file path=ppt/theme/theme1.xml><?xml version="1.0" encoding="utf-8"?>
<a:theme xmlns:a="http://schemas.openxmlformats.org/drawingml/2006/main" name="Depth">
  <a:themeElements>
    <a:clrScheme name="Depth">
      <a:dk1>
        <a:sysClr val="windowText" lastClr="000000"/>
      </a:dk1>
      <a:lt1>
        <a:sysClr val="window" lastClr="FFFFFF"/>
      </a:lt1>
      <a:dk2>
        <a:srgbClr val="4E3B30"/>
      </a:dk2>
      <a:lt2>
        <a:srgbClr val="FFDB82"/>
      </a:lt2>
      <a:accent1>
        <a:srgbClr val="F0A22E"/>
      </a:accent1>
      <a:accent2>
        <a:srgbClr val="E4D9B2"/>
      </a:accent2>
      <a:accent3>
        <a:srgbClr val="AA986C"/>
      </a:accent3>
      <a:accent4>
        <a:srgbClr val="8FB977"/>
      </a:accent4>
      <a:accent5>
        <a:srgbClr val="778F9F"/>
      </a:accent5>
      <a:accent6>
        <a:srgbClr val="8A6087"/>
      </a:accent6>
      <a:hlink>
        <a:srgbClr val="AD1F1F"/>
      </a:hlink>
      <a:folHlink>
        <a:srgbClr val="FFC42F"/>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C473073F-34A4-486A-BBA1-2A70AE921EB6}"/>
    </a:ext>
  </a:extLst>
</a:theme>
</file>

<file path=docProps/app.xml><?xml version="1.0" encoding="utf-8"?>
<Properties xmlns="http://schemas.openxmlformats.org/officeDocument/2006/extended-properties" xmlns:vt="http://schemas.openxmlformats.org/officeDocument/2006/docPropsVTypes">
  <Template>Depth</Template>
  <TotalTime>2953</TotalTime>
  <Words>778</Words>
  <Application>Microsoft Office PowerPoint</Application>
  <PresentationFormat>On-screen Show (4:3)</PresentationFormat>
  <Paragraphs>32</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Andalus</vt:lpstr>
      <vt:lpstr>Arial</vt:lpstr>
      <vt:lpstr>B Nazanin</vt:lpstr>
      <vt:lpstr>Corbel</vt:lpstr>
      <vt:lpstr>Depth</vt:lpstr>
      <vt:lpstr>تمدن  سیلک؛ به سوی‌ فتح  جلگه ها</vt:lpstr>
      <vt:lpstr>تپه سیلک</vt:lpstr>
      <vt:lpstr>موقعیت جغرافیایی</vt:lpstr>
      <vt:lpstr>رومن گیرشمن</vt:lpstr>
      <vt:lpstr>تکوین</vt:lpstr>
      <vt:lpstr>PowerPoint Presentation</vt:lpstr>
      <vt:lpstr>آثار</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تپه سیلک</dc:title>
  <dc:creator>Windows User</dc:creator>
  <cp:lastModifiedBy>Windows User</cp:lastModifiedBy>
  <cp:revision>23</cp:revision>
  <dcterms:created xsi:type="dcterms:W3CDTF">2024-03-17T13:06:31Z</dcterms:created>
  <dcterms:modified xsi:type="dcterms:W3CDTF">2024-03-21T14:36:39Z</dcterms:modified>
</cp:coreProperties>
</file>